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10287000" cx="18288000"/>
  <p:notesSz cx="6858000" cy="9144000"/>
  <p:embeddedFontLst>
    <p:embeddedFont>
      <p:font typeface="Public Sans"/>
      <p:bold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9" roundtripDataSignature="AMtx7mjZDUYEjK+TRQ5GfijSPeE/re5z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ublicSans-bold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Public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51.jpg"/><Relationship Id="rId5" Type="http://schemas.openxmlformats.org/officeDocument/2006/relationships/image" Target="../media/image29.png"/><Relationship Id="rId6" Type="http://schemas.openxmlformats.org/officeDocument/2006/relationships/image" Target="../media/image4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37.png"/><Relationship Id="rId5" Type="http://schemas.openxmlformats.org/officeDocument/2006/relationships/image" Target="../media/image29.png"/><Relationship Id="rId6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29.png"/><Relationship Id="rId5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6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4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35.jpg"/><Relationship Id="rId5" Type="http://schemas.openxmlformats.org/officeDocument/2006/relationships/image" Target="../media/image5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18.jpg"/><Relationship Id="rId5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Relationship Id="rId4" Type="http://schemas.openxmlformats.org/officeDocument/2006/relationships/image" Target="../media/image4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Relationship Id="rId4" Type="http://schemas.openxmlformats.org/officeDocument/2006/relationships/image" Target="../media/image47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Relationship Id="rId4" Type="http://schemas.openxmlformats.org/officeDocument/2006/relationships/image" Target="../media/image61.jpg"/><Relationship Id="rId5" Type="http://schemas.openxmlformats.org/officeDocument/2006/relationships/hyperlink" Target="https://python.langchain.com/v0.2/docs/introduction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55.jpg"/><Relationship Id="rId5" Type="http://schemas.openxmlformats.org/officeDocument/2006/relationships/hyperlink" Target="https://python.langchain.com/v0.2/docs/introduction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Relationship Id="rId4" Type="http://schemas.openxmlformats.org/officeDocument/2006/relationships/image" Target="../media/image6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Relationship Id="rId4" Type="http://schemas.openxmlformats.org/officeDocument/2006/relationships/image" Target="../media/image6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Relationship Id="rId4" Type="http://schemas.openxmlformats.org/officeDocument/2006/relationships/hyperlink" Target="https://python.langchain.com/v0.2/docs/concepts/#document-loaders" TargetMode="External"/><Relationship Id="rId5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jpg"/><Relationship Id="rId4" Type="http://schemas.openxmlformats.org/officeDocument/2006/relationships/image" Target="../media/image58.jpg"/><Relationship Id="rId5" Type="http://schemas.openxmlformats.org/officeDocument/2006/relationships/hyperlink" Target="https://python.langchain.com/v0.2/docs/concepts/#document-loaders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jpg"/><Relationship Id="rId4" Type="http://schemas.openxmlformats.org/officeDocument/2006/relationships/image" Target="../media/image58.jpg"/><Relationship Id="rId5" Type="http://schemas.openxmlformats.org/officeDocument/2006/relationships/hyperlink" Target="https://python.langchain.com/v0.2/docs/concepts/#document-loader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Relationship Id="rId4" Type="http://schemas.openxmlformats.org/officeDocument/2006/relationships/image" Target="../media/image58.jpg"/><Relationship Id="rId5" Type="http://schemas.openxmlformats.org/officeDocument/2006/relationships/hyperlink" Target="https://python.langchain.com/v0.2/docs/concepts/#document-loader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Relationship Id="rId4" Type="http://schemas.openxmlformats.org/officeDocument/2006/relationships/hyperlink" Target="https://colab.research.google.com/drive/1mCzQDH-Wnr5oIViA647MXFG2iUBo6V7N?usp=sharing" TargetMode="External"/><Relationship Id="rId5" Type="http://schemas.openxmlformats.org/officeDocument/2006/relationships/hyperlink" Target="https://colab.research.google.com/drive/1mCzQDH-Wnr5oIViA647MXFG2iUBo6V7N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66.png"/><Relationship Id="rId6" Type="http://schemas.openxmlformats.org/officeDocument/2006/relationships/image" Target="../media/image60.png"/><Relationship Id="rId7" Type="http://schemas.openxmlformats.org/officeDocument/2006/relationships/image" Target="../media/image54.png"/><Relationship Id="rId8" Type="http://schemas.openxmlformats.org/officeDocument/2006/relationships/image" Target="../media/image6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5" Type="http://schemas.openxmlformats.org/officeDocument/2006/relationships/image" Target="../media/image38.png"/><Relationship Id="rId6" Type="http://schemas.openxmlformats.org/officeDocument/2006/relationships/image" Target="../media/image32.png"/><Relationship Id="rId7" Type="http://schemas.openxmlformats.org/officeDocument/2006/relationships/hyperlink" Target="https://www.langchain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29.png"/><Relationship Id="rId5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29.png"/><Relationship Id="rId5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Relationship Id="rId4" Type="http://schemas.openxmlformats.org/officeDocument/2006/relationships/image" Target="../media/image29.png"/><Relationship Id="rId5" Type="http://schemas.openxmlformats.org/officeDocument/2006/relationships/image" Target="../media/image5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29.png"/><Relationship Id="rId5" Type="http://schemas.openxmlformats.org/officeDocument/2006/relationships/image" Target="../media/image6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598399"/>
            <a:ext cx="13757266" cy="1540288"/>
            <a:chOff x="0" y="-38100"/>
            <a:chExt cx="3623313" cy="40567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367572"/>
            </a:xfrm>
            <a:custGeom>
              <a:rect b="b" l="l" r="r" t="t"/>
              <a:pathLst>
                <a:path extrusionOk="0"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3" name="Google Shape;103;p1"/>
          <p:cNvSpPr txBox="1"/>
          <p:nvPr/>
        </p:nvSpPr>
        <p:spPr>
          <a:xfrm>
            <a:off x="5072784" y="564916"/>
            <a:ext cx="8888662" cy="1689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8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8482775" y="4063256"/>
            <a:ext cx="12190057" cy="1184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9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Introduction To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999104" y="662393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grpSp>
        <p:nvGrpSpPr>
          <p:cNvPr id="106" name="Google Shape;106;p1"/>
          <p:cNvGrpSpPr/>
          <p:nvPr/>
        </p:nvGrpSpPr>
        <p:grpSpPr>
          <a:xfrm>
            <a:off x="8295817" y="3188274"/>
            <a:ext cx="2442596" cy="855931"/>
            <a:chOff x="0" y="0"/>
            <a:chExt cx="3256795" cy="1141242"/>
          </a:xfrm>
        </p:grpSpPr>
        <p:sp>
          <p:nvSpPr>
            <p:cNvPr id="107" name="Google Shape;107;p1"/>
            <p:cNvSpPr/>
            <p:nvPr/>
          </p:nvSpPr>
          <p:spPr>
            <a:xfrm flipH="1" rot="-90586">
              <a:off x="13357" y="42369"/>
              <a:ext cx="3230080" cy="1056505"/>
            </a:xfrm>
            <a:custGeom>
              <a:rect b="b" l="l" r="r" t="t"/>
              <a:pathLst>
                <a:path extrusionOk="0" h="1056505" w="3230080">
                  <a:moveTo>
                    <a:pt x="3230080" y="0"/>
                  </a:moveTo>
                  <a:lnTo>
                    <a:pt x="0" y="0"/>
                  </a:lnTo>
                  <a:lnTo>
                    <a:pt x="0" y="1056505"/>
                  </a:lnTo>
                  <a:lnTo>
                    <a:pt x="3230080" y="1056505"/>
                  </a:lnTo>
                  <a:lnTo>
                    <a:pt x="323008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1"/>
            <p:cNvSpPr txBox="1"/>
            <p:nvPr/>
          </p:nvSpPr>
          <p:spPr>
            <a:xfrm>
              <a:off x="159912" y="192278"/>
              <a:ext cx="29370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79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Lecture 36</a:t>
              </a:r>
              <a:endParaRPr/>
            </a:p>
          </p:txBody>
        </p:sp>
      </p:grpSp>
      <p:sp>
        <p:nvSpPr>
          <p:cNvPr id="109" name="Google Shape;109;p1"/>
          <p:cNvSpPr txBox="1"/>
          <p:nvPr/>
        </p:nvSpPr>
        <p:spPr>
          <a:xfrm>
            <a:off x="9234729" y="5036329"/>
            <a:ext cx="7122765" cy="123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71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LangChain &amp; RAG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2" name="Google Shape;282;p10"/>
          <p:cNvSpPr/>
          <p:nvPr/>
        </p:nvSpPr>
        <p:spPr>
          <a:xfrm>
            <a:off x="0" y="1884968"/>
            <a:ext cx="18288000" cy="8682288"/>
          </a:xfrm>
          <a:custGeom>
            <a:rect b="b" l="l" r="r" t="t"/>
            <a:pathLst>
              <a:path extrusionOk="0" h="8682288" w="18288000">
                <a:moveTo>
                  <a:pt x="0" y="0"/>
                </a:moveTo>
                <a:lnTo>
                  <a:pt x="18288000" y="0"/>
                </a:lnTo>
                <a:lnTo>
                  <a:pt x="18288000" y="8682288"/>
                </a:lnTo>
                <a:lnTo>
                  <a:pt x="0" y="8682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2000"/>
            </a:blip>
            <a:stretch>
              <a:fillRect b="-17347" l="0" r="0" t="-21610"/>
            </a:stretch>
          </a:blipFill>
          <a:ln>
            <a:noFill/>
          </a:ln>
        </p:spPr>
      </p:sp>
      <p:grpSp>
        <p:nvGrpSpPr>
          <p:cNvPr id="283" name="Google Shape;283;p10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84" name="Google Shape;284;p10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5" name="Google Shape;285;p10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86" name="Google Shape;286;p10"/>
          <p:cNvSpPr txBox="1"/>
          <p:nvPr/>
        </p:nvSpPr>
        <p:spPr>
          <a:xfrm>
            <a:off x="1511238" y="2075276"/>
            <a:ext cx="8414380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Mechanism: RAG first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retrieves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relevant documents or data from a knowledge base and then uses that information to generate a response.</a:t>
            </a: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1511238" y="714926"/>
            <a:ext cx="9043324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Enter the Hero - RAG</a:t>
            </a:r>
            <a:endParaRPr/>
          </a:p>
        </p:txBody>
      </p:sp>
      <p:grpSp>
        <p:nvGrpSpPr>
          <p:cNvPr id="288" name="Google Shape;288;p10"/>
          <p:cNvGrpSpPr/>
          <p:nvPr/>
        </p:nvGrpSpPr>
        <p:grpSpPr>
          <a:xfrm>
            <a:off x="1511238" y="1884968"/>
            <a:ext cx="16468381" cy="8229600"/>
            <a:chOff x="0" y="0"/>
            <a:chExt cx="21957841" cy="10972800"/>
          </a:xfrm>
        </p:grpSpPr>
        <p:pic>
          <p:nvPicPr>
            <p:cNvPr id="289" name="Google Shape;289;p10"/>
            <p:cNvPicPr preferRelativeResize="0"/>
            <p:nvPr/>
          </p:nvPicPr>
          <p:blipFill rotWithShape="1">
            <a:blip r:embed="rId6">
              <a:alphaModFix/>
            </a:blip>
            <a:srcRect b="449" l="1733" r="15760" t="449"/>
            <a:stretch/>
          </p:blipFill>
          <p:spPr>
            <a:xfrm>
              <a:off x="11457401" y="0"/>
              <a:ext cx="10500440" cy="10972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10"/>
            <p:cNvSpPr txBox="1"/>
            <p:nvPr/>
          </p:nvSpPr>
          <p:spPr>
            <a:xfrm>
              <a:off x="0" y="4732104"/>
              <a:ext cx="11219174" cy="41518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Example: Before answering a question about current events, RAG</a:t>
              </a:r>
              <a:r>
                <a:rPr b="0" i="0" lang="en-US" sz="35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 retrieves</a:t>
              </a: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the </a:t>
              </a:r>
              <a:r>
                <a:rPr b="0" i="0" lang="en-US" sz="35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relevant articles</a:t>
              </a:r>
              <a:r>
                <a:rPr b="0" i="0" lang="en-US" sz="3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and uses them to inform its response.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"/>
          <p:cNvSpPr/>
          <p:nvPr/>
        </p:nvSpPr>
        <p:spPr>
          <a:xfrm>
            <a:off x="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96" name="Google Shape;296;p11"/>
          <p:cNvSpPr/>
          <p:nvPr/>
        </p:nvSpPr>
        <p:spPr>
          <a:xfrm flipH="1">
            <a:off x="-5984162" y="1850886"/>
            <a:ext cx="24272162" cy="11878465"/>
          </a:xfrm>
          <a:custGeom>
            <a:rect b="b" l="l" r="r" t="t"/>
            <a:pathLst>
              <a:path extrusionOk="0" h="11878465" w="24272162">
                <a:moveTo>
                  <a:pt x="24272162" y="0"/>
                </a:moveTo>
                <a:lnTo>
                  <a:pt x="0" y="0"/>
                </a:lnTo>
                <a:lnTo>
                  <a:pt x="0" y="11878465"/>
                </a:lnTo>
                <a:lnTo>
                  <a:pt x="24272162" y="11878465"/>
                </a:lnTo>
                <a:lnTo>
                  <a:pt x="24272162" y="0"/>
                </a:lnTo>
                <a:close/>
              </a:path>
            </a:pathLst>
          </a:custGeom>
          <a:blipFill rotWithShape="1">
            <a:blip r:embed="rId4">
              <a:alphaModFix amt="8999"/>
            </a:blip>
            <a:stretch>
              <a:fillRect b="-6553" l="0" r="0" t="-8017"/>
            </a:stretch>
          </a:blipFill>
          <a:ln>
            <a:noFill/>
          </a:ln>
        </p:spPr>
      </p:sp>
      <p:grpSp>
        <p:nvGrpSpPr>
          <p:cNvPr id="297" name="Google Shape;297;p11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98" name="Google Shape;298;p11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9" name="Google Shape;299;p11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00" name="Google Shape;300;p11"/>
          <p:cNvSpPr/>
          <p:nvPr/>
        </p:nvSpPr>
        <p:spPr>
          <a:xfrm>
            <a:off x="6541564" y="4016839"/>
            <a:ext cx="11256183" cy="6335623"/>
          </a:xfrm>
          <a:custGeom>
            <a:rect b="b" l="l" r="r" t="t"/>
            <a:pathLst>
              <a:path extrusionOk="0" h="6335623" w="11256183">
                <a:moveTo>
                  <a:pt x="0" y="0"/>
                </a:moveTo>
                <a:lnTo>
                  <a:pt x="11256182" y="0"/>
                </a:lnTo>
                <a:lnTo>
                  <a:pt x="11256182" y="6335622"/>
                </a:lnTo>
                <a:lnTo>
                  <a:pt x="0" y="6335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1" name="Google Shape;301;p11"/>
          <p:cNvSpPr txBox="1"/>
          <p:nvPr/>
        </p:nvSpPr>
        <p:spPr>
          <a:xfrm>
            <a:off x="1028700" y="2105489"/>
            <a:ext cx="11661577" cy="191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Retrieval-Augmented Generation (RAG): Combines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retrieval-based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generation-based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1"/>
          <p:cNvSpPr txBox="1"/>
          <p:nvPr/>
        </p:nvSpPr>
        <p:spPr>
          <a:xfrm>
            <a:off x="1511238" y="714926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Introduction to RAG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308" name="Google Shape;308;p12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09" name="Google Shape;309;p12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0" name="Google Shape;310;p12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11" name="Google Shape;311;p12"/>
          <p:cNvSpPr txBox="1"/>
          <p:nvPr/>
        </p:nvSpPr>
        <p:spPr>
          <a:xfrm>
            <a:off x="1236610" y="2040644"/>
            <a:ext cx="17051390" cy="3865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AutoNum type="arabicPeriod"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Query Input: The user asks a question.</a:t>
            </a:r>
            <a:endParaRPr/>
          </a:p>
          <a:p>
            <a:pPr indent="-377825" lvl="1" marL="755651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AutoNum type="arabicPeriod"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Document Retrieval: The retriever identifies relevant documents.</a:t>
            </a:r>
            <a:endParaRPr/>
          </a:p>
          <a:p>
            <a:pPr indent="-377825" lvl="1" marL="755651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AutoNum type="arabicPeriod"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Response Generation: The generator crafts a response using the                           </a:t>
            </a:r>
            <a:endParaRPr/>
          </a:p>
          <a:p>
            <a:pPr indent="0" lvl="0" marL="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retrieved information.</a:t>
            </a:r>
            <a:endParaRPr/>
          </a:p>
          <a:p>
            <a:pPr indent="0" lvl="0" marL="0" marR="0" rtl="0" algn="l">
              <a:lnSpc>
                <a:spcPct val="17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4. Final Output: A factually accurate and contextually relevant answer.</a:t>
            </a:r>
            <a:endParaRPr/>
          </a:p>
        </p:txBody>
      </p:sp>
      <p:sp>
        <p:nvSpPr>
          <p:cNvPr id="312" name="Google Shape;312;p12"/>
          <p:cNvSpPr txBox="1"/>
          <p:nvPr/>
        </p:nvSpPr>
        <p:spPr>
          <a:xfrm>
            <a:off x="1511238" y="714926"/>
            <a:ext cx="703319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How RAG Works</a:t>
            </a:r>
            <a:endParaRPr/>
          </a:p>
        </p:txBody>
      </p:sp>
      <p:sp>
        <p:nvSpPr>
          <p:cNvPr id="313" name="Google Shape;313;p12"/>
          <p:cNvSpPr/>
          <p:nvPr/>
        </p:nvSpPr>
        <p:spPr>
          <a:xfrm>
            <a:off x="6965394" y="5906362"/>
            <a:ext cx="11322606" cy="4384732"/>
          </a:xfrm>
          <a:custGeom>
            <a:rect b="b" l="l" r="r" t="t"/>
            <a:pathLst>
              <a:path extrusionOk="0" h="4384732" w="11322606">
                <a:moveTo>
                  <a:pt x="0" y="0"/>
                </a:moveTo>
                <a:lnTo>
                  <a:pt x="11322606" y="0"/>
                </a:lnTo>
                <a:lnTo>
                  <a:pt x="11322606" y="4384732"/>
                </a:lnTo>
                <a:lnTo>
                  <a:pt x="0" y="43847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3211" l="-3727" r="-4763" t="-100903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9" name="Google Shape;319;p13"/>
          <p:cNvSpPr/>
          <p:nvPr/>
        </p:nvSpPr>
        <p:spPr>
          <a:xfrm>
            <a:off x="1028700" y="3278743"/>
            <a:ext cx="16939848" cy="7008257"/>
          </a:xfrm>
          <a:custGeom>
            <a:rect b="b" l="l" r="r" t="t"/>
            <a:pathLst>
              <a:path extrusionOk="0" h="7008257" w="16939848">
                <a:moveTo>
                  <a:pt x="0" y="0"/>
                </a:moveTo>
                <a:lnTo>
                  <a:pt x="16939848" y="0"/>
                </a:lnTo>
                <a:lnTo>
                  <a:pt x="16939848" y="7008257"/>
                </a:lnTo>
                <a:lnTo>
                  <a:pt x="0" y="7008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0" name="Google Shape;320;p13"/>
          <p:cNvSpPr txBox="1"/>
          <p:nvPr/>
        </p:nvSpPr>
        <p:spPr>
          <a:xfrm>
            <a:off x="1698975" y="755158"/>
            <a:ext cx="7033198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RAG 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6" name="Google Shape;326;p14"/>
          <p:cNvSpPr txBox="1"/>
          <p:nvPr/>
        </p:nvSpPr>
        <p:spPr>
          <a:xfrm>
            <a:off x="1748671" y="755158"/>
            <a:ext cx="7033198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RAG Model</a:t>
            </a:r>
            <a:endParaRPr/>
          </a:p>
        </p:txBody>
      </p:sp>
      <p:sp>
        <p:nvSpPr>
          <p:cNvPr id="327" name="Google Shape;327;p14"/>
          <p:cNvSpPr txBox="1"/>
          <p:nvPr/>
        </p:nvSpPr>
        <p:spPr>
          <a:xfrm>
            <a:off x="1748671" y="2243162"/>
            <a:ext cx="14821120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Retrieves relevant documents from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corpus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generates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response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both the query and the retrieved documents.</a:t>
            </a:r>
            <a:endParaRPr/>
          </a:p>
        </p:txBody>
      </p:sp>
      <p:pic>
        <p:nvPicPr>
          <p:cNvPr id="328" name="Google Shape;328;p14"/>
          <p:cNvPicPr preferRelativeResize="0"/>
          <p:nvPr/>
        </p:nvPicPr>
        <p:blipFill rotWithShape="1">
          <a:blip r:embed="rId4">
            <a:alphaModFix/>
          </a:blip>
          <a:srcRect b="0" l="0" r="0" t="16268"/>
          <a:stretch/>
        </p:blipFill>
        <p:spPr>
          <a:xfrm>
            <a:off x="7589229" y="4268375"/>
            <a:ext cx="9309486" cy="5846193"/>
          </a:xfrm>
          <a:prstGeom prst="rect">
            <a:avLst/>
          </a:prstGeom>
          <a:noFill/>
          <a:ln cap="sq" cmpd="sng" w="38100">
            <a:solidFill>
              <a:srgbClr val="9015DB"/>
            </a:solidFill>
            <a:prstDash val="dot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4" name="Google Shape;334;p15"/>
          <p:cNvSpPr/>
          <p:nvPr/>
        </p:nvSpPr>
        <p:spPr>
          <a:xfrm>
            <a:off x="4485498" y="2781912"/>
            <a:ext cx="11031896" cy="7332656"/>
          </a:xfrm>
          <a:custGeom>
            <a:rect b="b" l="l" r="r" t="t"/>
            <a:pathLst>
              <a:path extrusionOk="0" h="7332656" w="11031896">
                <a:moveTo>
                  <a:pt x="0" y="0"/>
                </a:moveTo>
                <a:lnTo>
                  <a:pt x="11031896" y="0"/>
                </a:lnTo>
                <a:lnTo>
                  <a:pt x="11031896" y="7332656"/>
                </a:lnTo>
                <a:lnTo>
                  <a:pt x="0" y="73326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5" name="Google Shape;335;p15"/>
          <p:cNvSpPr txBox="1"/>
          <p:nvPr/>
        </p:nvSpPr>
        <p:spPr>
          <a:xfrm>
            <a:off x="1649280" y="705462"/>
            <a:ext cx="7033198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RAG Pipeline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1" name="Google Shape;341;p16"/>
          <p:cNvSpPr/>
          <p:nvPr/>
        </p:nvSpPr>
        <p:spPr>
          <a:xfrm>
            <a:off x="0" y="0"/>
            <a:ext cx="18288000" cy="10349690"/>
          </a:xfrm>
          <a:custGeom>
            <a:rect b="b" l="l" r="r" t="t"/>
            <a:pathLst>
              <a:path extrusionOk="0" h="10349690" w="18288000">
                <a:moveTo>
                  <a:pt x="0" y="0"/>
                </a:moveTo>
                <a:lnTo>
                  <a:pt x="18288000" y="0"/>
                </a:lnTo>
                <a:lnTo>
                  <a:pt x="18288000" y="10349690"/>
                </a:lnTo>
                <a:lnTo>
                  <a:pt x="0" y="10349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999"/>
            </a:blip>
            <a:stretch>
              <a:fillRect b="0" l="0" r="-6005" t="0"/>
            </a:stretch>
          </a:blipFill>
          <a:ln>
            <a:noFill/>
          </a:ln>
        </p:spPr>
      </p:sp>
      <p:pic>
        <p:nvPicPr>
          <p:cNvPr id="342" name="Google Shape;3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00052" y="5099925"/>
            <a:ext cx="8914921" cy="501464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6"/>
          <p:cNvSpPr txBox="1"/>
          <p:nvPr/>
        </p:nvSpPr>
        <p:spPr>
          <a:xfrm>
            <a:off x="1720288" y="770697"/>
            <a:ext cx="15539012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Why RAG - Enhanced Information Access</a:t>
            </a:r>
            <a:endParaRPr/>
          </a:p>
        </p:txBody>
      </p:sp>
      <p:sp>
        <p:nvSpPr>
          <p:cNvPr id="344" name="Google Shape;344;p16"/>
          <p:cNvSpPr txBox="1"/>
          <p:nvPr/>
        </p:nvSpPr>
        <p:spPr>
          <a:xfrm>
            <a:off x="1720288" y="2526193"/>
            <a:ext cx="9882039" cy="2604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of Both Worlds: Combines retrieval-based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methods for vast information access and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generation-based methods for coherent,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relevant responses.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51" name="Google Shape;351;p17"/>
          <p:cNvSpPr txBox="1"/>
          <p:nvPr/>
        </p:nvSpPr>
        <p:spPr>
          <a:xfrm>
            <a:off x="1475345" y="730310"/>
            <a:ext cx="15539012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Why RAG - Enhanced Information Access</a:t>
            </a:r>
            <a:endParaRPr/>
          </a:p>
        </p:txBody>
      </p:sp>
      <p:sp>
        <p:nvSpPr>
          <p:cNvPr id="352" name="Google Shape;352;p17"/>
          <p:cNvSpPr txBox="1"/>
          <p:nvPr/>
        </p:nvSpPr>
        <p:spPr>
          <a:xfrm>
            <a:off x="1566286" y="2296349"/>
            <a:ext cx="15357130" cy="1274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and Relevance: Retrieves documents from a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large corpus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ensuring responses are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accurate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enriched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useful information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grpSp>
        <p:nvGrpSpPr>
          <p:cNvPr id="353" name="Google Shape;353;p17"/>
          <p:cNvGrpSpPr/>
          <p:nvPr/>
        </p:nvGrpSpPr>
        <p:grpSpPr>
          <a:xfrm>
            <a:off x="1566286" y="4232305"/>
            <a:ext cx="16951436" cy="6050757"/>
            <a:chOff x="0" y="-123825"/>
            <a:chExt cx="22601915" cy="8067675"/>
          </a:xfrm>
        </p:grpSpPr>
        <p:sp>
          <p:nvSpPr>
            <p:cNvPr id="354" name="Google Shape;354;p17"/>
            <p:cNvSpPr/>
            <p:nvPr/>
          </p:nvSpPr>
          <p:spPr>
            <a:xfrm>
              <a:off x="11224815" y="1544231"/>
              <a:ext cx="11377100" cy="6399619"/>
            </a:xfrm>
            <a:custGeom>
              <a:rect b="b" l="l" r="r" t="t"/>
              <a:pathLst>
                <a:path extrusionOk="0" h="6399619" w="11377100">
                  <a:moveTo>
                    <a:pt x="0" y="0"/>
                  </a:moveTo>
                  <a:lnTo>
                    <a:pt x="11377100" y="0"/>
                  </a:lnTo>
                  <a:lnTo>
                    <a:pt x="11377100" y="6399619"/>
                  </a:lnTo>
                  <a:lnTo>
                    <a:pt x="0" y="639961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5" name="Google Shape;355;p17"/>
            <p:cNvSpPr txBox="1"/>
            <p:nvPr/>
          </p:nvSpPr>
          <p:spPr>
            <a:xfrm>
              <a:off x="0" y="-123825"/>
              <a:ext cx="13883217" cy="24707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Contextual Awareness: Maintains context by considering both the query and retrieved documents, resulting in meaningful responses.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361" name="Google Shape;361;p18"/>
          <p:cNvPicPr preferRelativeResize="0"/>
          <p:nvPr/>
        </p:nvPicPr>
        <p:blipFill rotWithShape="1">
          <a:blip r:embed="rId4">
            <a:alphaModFix/>
          </a:blip>
          <a:srcRect b="0" l="0" r="0" t="16268"/>
          <a:stretch/>
        </p:blipFill>
        <p:spPr>
          <a:xfrm>
            <a:off x="4023023" y="3294845"/>
            <a:ext cx="10756464" cy="6754870"/>
          </a:xfrm>
          <a:prstGeom prst="rect">
            <a:avLst/>
          </a:prstGeom>
          <a:noFill/>
          <a:ln cap="sq" cmpd="sng" w="38100">
            <a:solidFill>
              <a:srgbClr val="9015DB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62" name="Google Shape;362;p18"/>
          <p:cNvSpPr txBox="1"/>
          <p:nvPr/>
        </p:nvSpPr>
        <p:spPr>
          <a:xfrm>
            <a:off x="1649280" y="705462"/>
            <a:ext cx="10679303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RAG Pipeline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68" name="Google Shape;368;p19"/>
          <p:cNvSpPr txBox="1"/>
          <p:nvPr/>
        </p:nvSpPr>
        <p:spPr>
          <a:xfrm>
            <a:off x="1649280" y="2561725"/>
            <a:ext cx="13316105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Improves the performance of tasks like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question answering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summarization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more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9"/>
          <p:cNvSpPr txBox="1"/>
          <p:nvPr/>
        </p:nvSpPr>
        <p:spPr>
          <a:xfrm>
            <a:off x="1649280" y="720785"/>
            <a:ext cx="703319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/>
          </a:p>
        </p:txBody>
      </p:sp>
      <p:grpSp>
        <p:nvGrpSpPr>
          <p:cNvPr id="370" name="Google Shape;370;p19"/>
          <p:cNvGrpSpPr/>
          <p:nvPr/>
        </p:nvGrpSpPr>
        <p:grpSpPr>
          <a:xfrm>
            <a:off x="1007108" y="5530425"/>
            <a:ext cx="16519972" cy="2956224"/>
            <a:chOff x="0" y="0"/>
            <a:chExt cx="22026630" cy="3941632"/>
          </a:xfrm>
        </p:grpSpPr>
        <p:sp>
          <p:nvSpPr>
            <p:cNvPr id="371" name="Google Shape;371;p19"/>
            <p:cNvSpPr/>
            <p:nvPr/>
          </p:nvSpPr>
          <p:spPr>
            <a:xfrm>
              <a:off x="0" y="770971"/>
              <a:ext cx="10626230" cy="2925939"/>
            </a:xfrm>
            <a:custGeom>
              <a:rect b="b" l="l" r="r" t="t"/>
              <a:pathLst>
                <a:path extrusionOk="0" h="2925939" w="10626230">
                  <a:moveTo>
                    <a:pt x="0" y="0"/>
                  </a:moveTo>
                  <a:lnTo>
                    <a:pt x="10626230" y="0"/>
                  </a:lnTo>
                  <a:lnTo>
                    <a:pt x="10626230" y="2925939"/>
                  </a:lnTo>
                  <a:lnTo>
                    <a:pt x="0" y="29259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72050" l="0" r="-12798" t="-29718"/>
              </a:stretch>
            </a:blipFill>
            <a:ln cap="sq" cmpd="sng" w="38100">
              <a:solidFill>
                <a:srgbClr val="000000"/>
              </a:solidFill>
              <a:prstDash val="dot"/>
              <a:miter lim="8000"/>
              <a:headEnd len="sm" w="sm" type="none"/>
              <a:tailEnd len="sm" w="sm" type="none"/>
            </a:ln>
          </p:spPr>
        </p:sp>
        <p:sp>
          <p:nvSpPr>
            <p:cNvPr id="372" name="Google Shape;372;p19"/>
            <p:cNvSpPr/>
            <p:nvPr/>
          </p:nvSpPr>
          <p:spPr>
            <a:xfrm>
              <a:off x="10849189" y="0"/>
              <a:ext cx="11177441" cy="3941632"/>
            </a:xfrm>
            <a:custGeom>
              <a:rect b="b" l="l" r="r" t="t"/>
              <a:pathLst>
                <a:path extrusionOk="0" h="3941632" w="11177441">
                  <a:moveTo>
                    <a:pt x="0" y="0"/>
                  </a:moveTo>
                  <a:lnTo>
                    <a:pt x="11177442" y="0"/>
                  </a:lnTo>
                  <a:lnTo>
                    <a:pt x="11177442" y="3941632"/>
                  </a:lnTo>
                  <a:lnTo>
                    <a:pt x="0" y="39416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-2894" t="-114942"/>
              </a:stretch>
            </a:blipFill>
            <a:ln cap="sq" cmpd="sng" w="38100">
              <a:solidFill>
                <a:srgbClr val="000000"/>
              </a:solidFill>
              <a:prstDash val="dot"/>
              <a:miter lim="8000"/>
              <a:headEnd len="sm" w="sm" type="none"/>
              <a:tailEnd len="sm" w="sm" type="none"/>
            </a:ln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6" name="Google Shape;116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2"/>
          <p:cNvSpPr txBox="1"/>
          <p:nvPr/>
        </p:nvSpPr>
        <p:spPr>
          <a:xfrm>
            <a:off x="1935248" y="1810527"/>
            <a:ext cx="9814676" cy="465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8" name="Google Shape;378;p20"/>
          <p:cNvSpPr/>
          <p:nvPr/>
        </p:nvSpPr>
        <p:spPr>
          <a:xfrm>
            <a:off x="0" y="6940381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9"/>
                </a:lnTo>
                <a:lnTo>
                  <a:pt x="0" y="611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79" name="Google Shape;379;p20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380" name="Google Shape;380;p20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81" name="Google Shape;381;p20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82" name="Google Shape;382;p20"/>
          <p:cNvGrpSpPr/>
          <p:nvPr/>
        </p:nvGrpSpPr>
        <p:grpSpPr>
          <a:xfrm>
            <a:off x="2388689" y="3256087"/>
            <a:ext cx="12415774" cy="1115558"/>
            <a:chOff x="0" y="0"/>
            <a:chExt cx="16554366" cy="1487411"/>
          </a:xfrm>
        </p:grpSpPr>
        <p:sp>
          <p:nvSpPr>
            <p:cNvPr id="383" name="Google Shape;383;p20"/>
            <p:cNvSpPr/>
            <p:nvPr/>
          </p:nvSpPr>
          <p:spPr>
            <a:xfrm>
              <a:off x="700407" y="0"/>
              <a:ext cx="15853959" cy="1485569"/>
            </a:xfrm>
            <a:custGeom>
              <a:rect b="b" l="l" r="r" t="t"/>
              <a:pathLst>
                <a:path extrusionOk="0" h="1485569" w="15853959">
                  <a:moveTo>
                    <a:pt x="0" y="0"/>
                  </a:moveTo>
                  <a:lnTo>
                    <a:pt x="15853959" y="0"/>
                  </a:lnTo>
                  <a:lnTo>
                    <a:pt x="15853959" y="1485569"/>
                  </a:lnTo>
                  <a:lnTo>
                    <a:pt x="0" y="14855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80086" l="0" r="0" t="0"/>
              </a:stretch>
            </a:blipFill>
            <a:ln>
              <a:noFill/>
            </a:ln>
          </p:spPr>
        </p:sp>
        <p:sp>
          <p:nvSpPr>
            <p:cNvPr id="384" name="Google Shape;384;p20"/>
            <p:cNvSpPr txBox="1"/>
            <p:nvPr/>
          </p:nvSpPr>
          <p:spPr>
            <a:xfrm>
              <a:off x="1719902" y="238057"/>
              <a:ext cx="13814968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Leverages large external knowledge bases.</a:t>
              </a:r>
              <a:endParaRPr/>
            </a:p>
          </p:txBody>
        </p:sp>
        <p:grpSp>
          <p:nvGrpSpPr>
            <p:cNvPr id="385" name="Google Shape;385;p20"/>
            <p:cNvGrpSpPr/>
            <p:nvPr/>
          </p:nvGrpSpPr>
          <p:grpSpPr>
            <a:xfrm>
              <a:off x="0" y="70181"/>
              <a:ext cx="1400814" cy="1417230"/>
              <a:chOff x="0" y="-9525"/>
              <a:chExt cx="812800" cy="822325"/>
            </a:xfrm>
          </p:grpSpPr>
          <p:sp>
            <p:nvSpPr>
              <p:cNvPr id="386" name="Google Shape;38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sq" cmpd="sng" w="381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0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474" u="none" cap="none" strike="noStrike">
                    <a:solidFill>
                      <a:srgbClr val="000000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grpSp>
        <p:nvGrpSpPr>
          <p:cNvPr id="388" name="Google Shape;388;p20"/>
          <p:cNvGrpSpPr/>
          <p:nvPr/>
        </p:nvGrpSpPr>
        <p:grpSpPr>
          <a:xfrm>
            <a:off x="2388689" y="5009820"/>
            <a:ext cx="12415774" cy="1114177"/>
            <a:chOff x="0" y="0"/>
            <a:chExt cx="16554366" cy="1485569"/>
          </a:xfrm>
        </p:grpSpPr>
        <p:sp>
          <p:nvSpPr>
            <p:cNvPr id="389" name="Google Shape;389;p20"/>
            <p:cNvSpPr/>
            <p:nvPr/>
          </p:nvSpPr>
          <p:spPr>
            <a:xfrm>
              <a:off x="700407" y="0"/>
              <a:ext cx="15853959" cy="1485569"/>
            </a:xfrm>
            <a:custGeom>
              <a:rect b="b" l="l" r="r" t="t"/>
              <a:pathLst>
                <a:path extrusionOk="0" h="1485569" w="15853959">
                  <a:moveTo>
                    <a:pt x="0" y="0"/>
                  </a:moveTo>
                  <a:lnTo>
                    <a:pt x="15853959" y="0"/>
                  </a:lnTo>
                  <a:lnTo>
                    <a:pt x="15853959" y="1485569"/>
                  </a:lnTo>
                  <a:lnTo>
                    <a:pt x="0" y="14855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80086" l="0" r="0" t="0"/>
              </a:stretch>
            </a:blipFill>
            <a:ln>
              <a:noFill/>
            </a:ln>
          </p:spPr>
        </p:sp>
        <p:sp>
          <p:nvSpPr>
            <p:cNvPr id="390" name="Google Shape;390;p20"/>
            <p:cNvSpPr txBox="1"/>
            <p:nvPr/>
          </p:nvSpPr>
          <p:spPr>
            <a:xfrm>
              <a:off x="1719902" y="238125"/>
              <a:ext cx="13814968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Enhances contextual understanding.</a:t>
              </a:r>
              <a:endParaRPr/>
            </a:p>
          </p:txBody>
        </p:sp>
        <p:grpSp>
          <p:nvGrpSpPr>
            <p:cNvPr id="391" name="Google Shape;391;p20"/>
            <p:cNvGrpSpPr/>
            <p:nvPr/>
          </p:nvGrpSpPr>
          <p:grpSpPr>
            <a:xfrm>
              <a:off x="0" y="68339"/>
              <a:ext cx="1400814" cy="1417230"/>
              <a:chOff x="0" y="-9525"/>
              <a:chExt cx="812800" cy="822325"/>
            </a:xfrm>
          </p:grpSpPr>
          <p:sp>
            <p:nvSpPr>
              <p:cNvPr id="392" name="Google Shape;392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sq" cmpd="sng" w="381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0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474" u="none" cap="none" strike="noStrike">
                    <a:solidFill>
                      <a:srgbClr val="000000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</p:grpSp>
      <p:grpSp>
        <p:nvGrpSpPr>
          <p:cNvPr id="394" name="Google Shape;394;p20"/>
          <p:cNvGrpSpPr/>
          <p:nvPr/>
        </p:nvGrpSpPr>
        <p:grpSpPr>
          <a:xfrm>
            <a:off x="2388689" y="6763553"/>
            <a:ext cx="12415774" cy="1115905"/>
            <a:chOff x="0" y="0"/>
            <a:chExt cx="16554366" cy="1487872"/>
          </a:xfrm>
        </p:grpSpPr>
        <p:sp>
          <p:nvSpPr>
            <p:cNvPr id="395" name="Google Shape;395;p20"/>
            <p:cNvSpPr/>
            <p:nvPr/>
          </p:nvSpPr>
          <p:spPr>
            <a:xfrm>
              <a:off x="700407" y="0"/>
              <a:ext cx="15853959" cy="1485569"/>
            </a:xfrm>
            <a:custGeom>
              <a:rect b="b" l="l" r="r" t="t"/>
              <a:pathLst>
                <a:path extrusionOk="0" h="1485569" w="15853959">
                  <a:moveTo>
                    <a:pt x="0" y="0"/>
                  </a:moveTo>
                  <a:lnTo>
                    <a:pt x="15853959" y="0"/>
                  </a:lnTo>
                  <a:lnTo>
                    <a:pt x="15853959" y="1485569"/>
                  </a:lnTo>
                  <a:lnTo>
                    <a:pt x="0" y="148556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80086" l="0" r="0" t="0"/>
              </a:stretch>
            </a:blipFill>
            <a:ln>
              <a:noFill/>
            </a:ln>
          </p:spPr>
        </p:sp>
        <p:sp>
          <p:nvSpPr>
            <p:cNvPr id="396" name="Google Shape;396;p20"/>
            <p:cNvSpPr txBox="1"/>
            <p:nvPr/>
          </p:nvSpPr>
          <p:spPr>
            <a:xfrm>
              <a:off x="1719902" y="305932"/>
              <a:ext cx="13814968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FDFDFD"/>
                  </a:solidFill>
                  <a:latin typeface="Arial"/>
                  <a:ea typeface="Arial"/>
                  <a:cs typeface="Arial"/>
                  <a:sym typeface="Arial"/>
                </a:rPr>
                <a:t>Provides more accurate and relevant answers.</a:t>
              </a:r>
              <a:endParaRPr/>
            </a:p>
          </p:txBody>
        </p:sp>
        <p:grpSp>
          <p:nvGrpSpPr>
            <p:cNvPr id="397" name="Google Shape;397;p20"/>
            <p:cNvGrpSpPr/>
            <p:nvPr/>
          </p:nvGrpSpPr>
          <p:grpSpPr>
            <a:xfrm>
              <a:off x="0" y="70642"/>
              <a:ext cx="1400814" cy="1417230"/>
              <a:chOff x="0" y="-9525"/>
              <a:chExt cx="812800" cy="822325"/>
            </a:xfrm>
          </p:grpSpPr>
          <p:sp>
            <p:nvSpPr>
              <p:cNvPr id="398" name="Google Shape;398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 cap="sq" cmpd="sng" w="381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0"/>
              <p:cNvSpPr txBox="1"/>
              <p:nvPr/>
            </p:nvSpPr>
            <p:spPr>
              <a:xfrm>
                <a:off x="76200" y="-9525"/>
                <a:ext cx="660400" cy="7461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474" u="none" cap="none" strike="noStrike">
                    <a:solidFill>
                      <a:srgbClr val="000000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</p:grpSp>
      <p:sp>
        <p:nvSpPr>
          <p:cNvPr id="400" name="Google Shape;400;p20"/>
          <p:cNvSpPr/>
          <p:nvPr/>
        </p:nvSpPr>
        <p:spPr>
          <a:xfrm>
            <a:off x="0" y="3585315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8"/>
                </a:lnTo>
                <a:lnTo>
                  <a:pt x="0" y="611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20"/>
          <p:cNvSpPr/>
          <p:nvPr/>
        </p:nvSpPr>
        <p:spPr>
          <a:xfrm>
            <a:off x="0" y="5261962"/>
            <a:ext cx="1077742" cy="611619"/>
          </a:xfrm>
          <a:custGeom>
            <a:rect b="b" l="l" r="r" t="t"/>
            <a:pathLst>
              <a:path extrusionOk="0" h="611619" w="1077742">
                <a:moveTo>
                  <a:pt x="0" y="0"/>
                </a:moveTo>
                <a:lnTo>
                  <a:pt x="1077742" y="0"/>
                </a:lnTo>
                <a:lnTo>
                  <a:pt x="1077742" y="611619"/>
                </a:lnTo>
                <a:lnTo>
                  <a:pt x="0" y="6116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20"/>
          <p:cNvSpPr txBox="1"/>
          <p:nvPr/>
        </p:nvSpPr>
        <p:spPr>
          <a:xfrm>
            <a:off x="1715777" y="671090"/>
            <a:ext cx="7033198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Advantages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8" name="Google Shape;408;p21"/>
          <p:cNvSpPr/>
          <p:nvPr/>
        </p:nvSpPr>
        <p:spPr>
          <a:xfrm>
            <a:off x="10929397" y="2247002"/>
            <a:ext cx="6996857" cy="7967670"/>
          </a:xfrm>
          <a:custGeom>
            <a:rect b="b" l="l" r="r" t="t"/>
            <a:pathLst>
              <a:path extrusionOk="0" h="7967670" w="6996857">
                <a:moveTo>
                  <a:pt x="0" y="0"/>
                </a:moveTo>
                <a:lnTo>
                  <a:pt x="6996856" y="0"/>
                </a:lnTo>
                <a:lnTo>
                  <a:pt x="6996856" y="7967670"/>
                </a:lnTo>
                <a:lnTo>
                  <a:pt x="0" y="79676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21"/>
          <p:cNvSpPr txBox="1"/>
          <p:nvPr/>
        </p:nvSpPr>
        <p:spPr>
          <a:xfrm>
            <a:off x="1500193" y="745633"/>
            <a:ext cx="10679303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b="0" i="0" lang="en-US" sz="5694" u="sng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LangChain</a:t>
            </a:r>
            <a:endParaRPr/>
          </a:p>
        </p:txBody>
      </p:sp>
      <p:sp>
        <p:nvSpPr>
          <p:cNvPr id="410" name="Google Shape;410;p21"/>
          <p:cNvSpPr txBox="1"/>
          <p:nvPr/>
        </p:nvSpPr>
        <p:spPr>
          <a:xfrm>
            <a:off x="1028700" y="2442253"/>
            <a:ext cx="10377106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LangChain: A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framework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building applications using language models.</a:t>
            </a:r>
            <a:endParaRPr/>
          </a:p>
        </p:txBody>
      </p:sp>
      <p:sp>
        <p:nvSpPr>
          <p:cNvPr id="411" name="Google Shape;411;p21"/>
          <p:cNvSpPr txBox="1"/>
          <p:nvPr/>
        </p:nvSpPr>
        <p:spPr>
          <a:xfrm>
            <a:off x="1028700" y="4112865"/>
            <a:ext cx="8637104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8620" lvl="1" marL="77724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Components: Includes tools for document transformation, connection to various data sources, and chaining multiple operations.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pic>
        <p:nvPicPr>
          <p:cNvPr id="417" name="Google Shape;417;p22"/>
          <p:cNvPicPr preferRelativeResize="0"/>
          <p:nvPr/>
        </p:nvPicPr>
        <p:blipFill rotWithShape="1">
          <a:blip r:embed="rId4">
            <a:alphaModFix/>
          </a:blip>
          <a:srcRect b="0" l="0" r="0" t="54985"/>
          <a:stretch/>
        </p:blipFill>
        <p:spPr>
          <a:xfrm>
            <a:off x="1511238" y="4012928"/>
            <a:ext cx="14635113" cy="370452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2"/>
          <p:cNvSpPr txBox="1"/>
          <p:nvPr/>
        </p:nvSpPr>
        <p:spPr>
          <a:xfrm>
            <a:off x="1511238" y="720785"/>
            <a:ext cx="10679303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b="0" i="0" lang="en-US" sz="5694" u="sng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LangChain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4" name="Google Shape;424;p23"/>
          <p:cNvSpPr/>
          <p:nvPr/>
        </p:nvSpPr>
        <p:spPr>
          <a:xfrm>
            <a:off x="2860537" y="5085574"/>
            <a:ext cx="12566927" cy="4240612"/>
          </a:xfrm>
          <a:custGeom>
            <a:rect b="b" l="l" r="r" t="t"/>
            <a:pathLst>
              <a:path extrusionOk="0" h="4240612" w="12566927">
                <a:moveTo>
                  <a:pt x="0" y="0"/>
                </a:moveTo>
                <a:lnTo>
                  <a:pt x="12566926" y="0"/>
                </a:lnTo>
                <a:lnTo>
                  <a:pt x="12566926" y="4240612"/>
                </a:lnTo>
                <a:lnTo>
                  <a:pt x="0" y="424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23"/>
          <p:cNvSpPr txBox="1"/>
          <p:nvPr/>
        </p:nvSpPr>
        <p:spPr>
          <a:xfrm>
            <a:off x="1723823" y="745633"/>
            <a:ext cx="10679303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endParaRPr/>
          </a:p>
        </p:txBody>
      </p:sp>
      <p:sp>
        <p:nvSpPr>
          <p:cNvPr id="426" name="Google Shape;426;p23"/>
          <p:cNvSpPr txBox="1"/>
          <p:nvPr/>
        </p:nvSpPr>
        <p:spPr>
          <a:xfrm>
            <a:off x="1028700" y="2351724"/>
            <a:ext cx="13855764" cy="196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 integration with various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NLP models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flexible pipeline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creation, and support for various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text processing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tasks.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32" name="Google Shape;432;p24"/>
          <p:cNvSpPr txBox="1"/>
          <p:nvPr/>
        </p:nvSpPr>
        <p:spPr>
          <a:xfrm>
            <a:off x="1624432" y="705462"/>
            <a:ext cx="10679303" cy="933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/>
          </a:p>
        </p:txBody>
      </p:sp>
      <p:sp>
        <p:nvSpPr>
          <p:cNvPr id="433" name="Google Shape;433;p24"/>
          <p:cNvSpPr/>
          <p:nvPr/>
        </p:nvSpPr>
        <p:spPr>
          <a:xfrm>
            <a:off x="9293087" y="4845280"/>
            <a:ext cx="8755198" cy="4650197"/>
          </a:xfrm>
          <a:custGeom>
            <a:rect b="b" l="l" r="r" t="t"/>
            <a:pathLst>
              <a:path extrusionOk="0" h="4650197" w="8755198">
                <a:moveTo>
                  <a:pt x="0" y="0"/>
                </a:moveTo>
                <a:lnTo>
                  <a:pt x="8755198" y="0"/>
                </a:lnTo>
                <a:lnTo>
                  <a:pt x="8755198" y="4650197"/>
                </a:lnTo>
                <a:lnTo>
                  <a:pt x="0" y="46501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p24"/>
          <p:cNvSpPr txBox="1"/>
          <p:nvPr/>
        </p:nvSpPr>
        <p:spPr>
          <a:xfrm>
            <a:off x="1771935" y="2323972"/>
            <a:ext cx="16276350" cy="13277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Useful for building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chatbots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automated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processing pipelines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other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NLP applications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40" name="Google Shape;440;p25"/>
          <p:cNvSpPr txBox="1"/>
          <p:nvPr/>
        </p:nvSpPr>
        <p:spPr>
          <a:xfrm>
            <a:off x="1504350" y="715951"/>
            <a:ext cx="10679303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Step 1: </a:t>
            </a:r>
            <a:r>
              <a:rPr b="0" i="0" lang="en-US" sz="5694" u="sng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Loading</a:t>
            </a: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4360522" y="3119774"/>
            <a:ext cx="10289217" cy="6679200"/>
          </a:xfrm>
          <a:custGeom>
            <a:rect b="b" l="l" r="r" t="t"/>
            <a:pathLst>
              <a:path extrusionOk="0" h="6679200" w="10289217">
                <a:moveTo>
                  <a:pt x="0" y="0"/>
                </a:moveTo>
                <a:lnTo>
                  <a:pt x="10289217" y="0"/>
                </a:lnTo>
                <a:lnTo>
                  <a:pt x="10289217" y="6679200"/>
                </a:lnTo>
                <a:lnTo>
                  <a:pt x="0" y="66792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-24843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-1638" t="-11"/>
            </a:stretch>
          </a:blipFill>
          <a:ln>
            <a:noFill/>
          </a:ln>
        </p:spPr>
      </p:sp>
      <p:sp>
        <p:nvSpPr>
          <p:cNvPr id="447" name="Google Shape;447;p26"/>
          <p:cNvSpPr/>
          <p:nvPr/>
        </p:nvSpPr>
        <p:spPr>
          <a:xfrm>
            <a:off x="0" y="1895475"/>
            <a:ext cx="18288000" cy="8391525"/>
          </a:xfrm>
          <a:custGeom>
            <a:rect b="b" l="l" r="r" t="t"/>
            <a:pathLst>
              <a:path extrusionOk="0" h="8391525" w="18288000">
                <a:moveTo>
                  <a:pt x="0" y="0"/>
                </a:moveTo>
                <a:lnTo>
                  <a:pt x="18288000" y="0"/>
                </a:lnTo>
                <a:lnTo>
                  <a:pt x="18288000" y="8391525"/>
                </a:lnTo>
                <a:lnTo>
                  <a:pt x="0" y="8391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7999"/>
            </a:blip>
            <a:stretch>
              <a:fillRect b="-42738" l="0" r="0" t="-75192"/>
            </a:stretch>
          </a:blipFill>
          <a:ln>
            <a:noFill/>
          </a:ln>
        </p:spPr>
      </p:sp>
      <p:sp>
        <p:nvSpPr>
          <p:cNvPr id="448" name="Google Shape;448;p26"/>
          <p:cNvSpPr txBox="1"/>
          <p:nvPr/>
        </p:nvSpPr>
        <p:spPr>
          <a:xfrm>
            <a:off x="1773519" y="690770"/>
            <a:ext cx="10679303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sng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Loading</a:t>
            </a:r>
            <a:endParaRPr/>
          </a:p>
        </p:txBody>
      </p:sp>
      <p:sp>
        <p:nvSpPr>
          <p:cNvPr id="449" name="Google Shape;449;p26"/>
          <p:cNvSpPr txBox="1"/>
          <p:nvPr/>
        </p:nvSpPr>
        <p:spPr>
          <a:xfrm>
            <a:off x="1158225" y="2643651"/>
            <a:ext cx="16276350" cy="451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23037" lvl="1" marL="104607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Loading: The process of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ingesting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       documents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into a system for further processing.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23037" lvl="1" marL="104607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Supported Formats: Includes plain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text, HTML,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       docs, PDF, and more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55" name="Google Shape;455;p27"/>
          <p:cNvSpPr/>
          <p:nvPr/>
        </p:nvSpPr>
        <p:spPr>
          <a:xfrm>
            <a:off x="0" y="1953237"/>
            <a:ext cx="18288000" cy="8333763"/>
          </a:xfrm>
          <a:custGeom>
            <a:rect b="b" l="l" r="r" t="t"/>
            <a:pathLst>
              <a:path extrusionOk="0" h="8333763" w="18288000">
                <a:moveTo>
                  <a:pt x="0" y="0"/>
                </a:moveTo>
                <a:lnTo>
                  <a:pt x="18288000" y="0"/>
                </a:lnTo>
                <a:lnTo>
                  <a:pt x="18288000" y="8333763"/>
                </a:lnTo>
                <a:lnTo>
                  <a:pt x="0" y="8333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-43033" l="0" r="0" t="-76403"/>
            </a:stretch>
          </a:blipFill>
          <a:ln>
            <a:noFill/>
          </a:ln>
        </p:spPr>
      </p:sp>
      <p:sp>
        <p:nvSpPr>
          <p:cNvPr id="456" name="Google Shape;456;p27"/>
          <p:cNvSpPr txBox="1"/>
          <p:nvPr/>
        </p:nvSpPr>
        <p:spPr>
          <a:xfrm>
            <a:off x="1698975" y="665922"/>
            <a:ext cx="10679303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sng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Loading</a:t>
            </a:r>
            <a:endParaRPr/>
          </a:p>
        </p:txBody>
      </p:sp>
      <p:sp>
        <p:nvSpPr>
          <p:cNvPr id="457" name="Google Shape;457;p27"/>
          <p:cNvSpPr txBox="1"/>
          <p:nvPr/>
        </p:nvSpPr>
        <p:spPr>
          <a:xfrm>
            <a:off x="1028700" y="2877809"/>
            <a:ext cx="9472459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Use of specific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loaders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different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formats, handling large documents, and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maintaining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document integrity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7"/>
          <p:cNvSpPr txBox="1"/>
          <p:nvPr/>
        </p:nvSpPr>
        <p:spPr>
          <a:xfrm>
            <a:off x="2021749" y="2625396"/>
            <a:ext cx="3066604" cy="704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Techniques: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8"/>
          <p:cNvSpPr/>
          <p:nvPr/>
        </p:nvSpPr>
        <p:spPr>
          <a:xfrm>
            <a:off x="0" y="1524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" l="0" r="-1638" t="-11"/>
            </a:stretch>
          </a:blipFill>
          <a:ln>
            <a:noFill/>
          </a:ln>
        </p:spPr>
      </p:sp>
      <p:sp>
        <p:nvSpPr>
          <p:cNvPr id="464" name="Google Shape;464;p28"/>
          <p:cNvSpPr/>
          <p:nvPr/>
        </p:nvSpPr>
        <p:spPr>
          <a:xfrm>
            <a:off x="0" y="1953237"/>
            <a:ext cx="18288000" cy="8333763"/>
          </a:xfrm>
          <a:custGeom>
            <a:rect b="b" l="l" r="r" t="t"/>
            <a:pathLst>
              <a:path extrusionOk="0" h="8333763" w="18288000">
                <a:moveTo>
                  <a:pt x="0" y="0"/>
                </a:moveTo>
                <a:lnTo>
                  <a:pt x="18288000" y="0"/>
                </a:lnTo>
                <a:lnTo>
                  <a:pt x="18288000" y="8333763"/>
                </a:lnTo>
                <a:lnTo>
                  <a:pt x="0" y="833376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1999"/>
            </a:blip>
            <a:stretch>
              <a:fillRect b="-43033" l="0" r="0" t="-76403"/>
            </a:stretch>
          </a:blipFill>
          <a:ln>
            <a:noFill/>
          </a:ln>
        </p:spPr>
      </p:sp>
      <p:sp>
        <p:nvSpPr>
          <p:cNvPr id="465" name="Google Shape;465;p28"/>
          <p:cNvSpPr txBox="1"/>
          <p:nvPr/>
        </p:nvSpPr>
        <p:spPr>
          <a:xfrm>
            <a:off x="1723823" y="914400"/>
            <a:ext cx="10679303" cy="981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sng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 Loading</a:t>
            </a:r>
            <a:endParaRPr/>
          </a:p>
        </p:txBody>
      </p:sp>
      <p:sp>
        <p:nvSpPr>
          <p:cNvPr id="466" name="Google Shape;466;p28"/>
          <p:cNvSpPr txBox="1"/>
          <p:nvPr/>
        </p:nvSpPr>
        <p:spPr>
          <a:xfrm>
            <a:off x="1384310" y="2877809"/>
            <a:ext cx="16276350" cy="3242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Preparing data for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NLP tasks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ensuring compatibility with various text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processing tools, and efficient handling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of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diverse document types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67" name="Google Shape;467;p28"/>
          <p:cNvSpPr txBox="1"/>
          <p:nvPr/>
        </p:nvSpPr>
        <p:spPr>
          <a:xfrm>
            <a:off x="1723823" y="2568246"/>
            <a:ext cx="3776216" cy="80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6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Applications: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73" name="Google Shape;473;p29"/>
          <p:cNvSpPr txBox="1"/>
          <p:nvPr/>
        </p:nvSpPr>
        <p:spPr>
          <a:xfrm>
            <a:off x="8117820" y="4514157"/>
            <a:ext cx="2052360" cy="184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94" u="sng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</a:t>
            </a:r>
            <a:endParaRPr/>
          </a:p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694" u="sng" cap="none" strike="noStrike">
              <a:solidFill>
                <a:srgbClr val="9015DB"/>
              </a:solidFill>
              <a:latin typeface="Arial"/>
              <a:ea typeface="Arial"/>
              <a:cs typeface="Arial"/>
              <a:sym typeface="Arial"/>
              <a:hlinkClick r:id="rId5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02870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4338473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770315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3"/>
          <p:cNvGrpSpPr/>
          <p:nvPr/>
        </p:nvGrpSpPr>
        <p:grpSpPr>
          <a:xfrm>
            <a:off x="1028700" y="6355207"/>
            <a:ext cx="2938082" cy="965660"/>
            <a:chOff x="0" y="-66675"/>
            <a:chExt cx="1190248" cy="391199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8" name="Google Shape;128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3"/>
          <p:cNvGrpSpPr/>
          <p:nvPr/>
        </p:nvGrpSpPr>
        <p:grpSpPr>
          <a:xfrm>
            <a:off x="4338473" y="6355207"/>
            <a:ext cx="2938082" cy="965660"/>
            <a:chOff x="0" y="-66675"/>
            <a:chExt cx="1190248" cy="391199"/>
          </a:xfrm>
        </p:grpSpPr>
        <p:sp>
          <p:nvSpPr>
            <p:cNvPr id="130" name="Google Shape;130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1" name="Google Shape;131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3"/>
          <p:cNvGrpSpPr/>
          <p:nvPr/>
        </p:nvGrpSpPr>
        <p:grpSpPr>
          <a:xfrm>
            <a:off x="7703150" y="6355207"/>
            <a:ext cx="2938082" cy="965660"/>
            <a:chOff x="0" y="-66675"/>
            <a:chExt cx="1190248" cy="391199"/>
          </a:xfrm>
        </p:grpSpPr>
        <p:sp>
          <p:nvSpPr>
            <p:cNvPr id="133" name="Google Shape;133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4" name="Google Shape;134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5" name="Google Shape;135;p3"/>
          <p:cNvPicPr preferRelativeResize="0"/>
          <p:nvPr/>
        </p:nvPicPr>
        <p:blipFill rotWithShape="1">
          <a:blip r:embed="rId6">
            <a:alphaModFix/>
          </a:blip>
          <a:srcRect b="40509" l="0" r="0" t="0"/>
          <a:stretch/>
        </p:blipFill>
        <p:spPr>
          <a:xfrm>
            <a:off x="11012184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3"/>
          <p:cNvGrpSpPr/>
          <p:nvPr/>
        </p:nvGrpSpPr>
        <p:grpSpPr>
          <a:xfrm>
            <a:off x="11012184" y="6355207"/>
            <a:ext cx="2938082" cy="965660"/>
            <a:chOff x="0" y="-66675"/>
            <a:chExt cx="1190248" cy="391199"/>
          </a:xfrm>
        </p:grpSpPr>
        <p:sp>
          <p:nvSpPr>
            <p:cNvPr id="137" name="Google Shape;137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8" name="Google Shape;138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40" name="Google Shape;140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1" name="Google Shape;141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" name="Google Shape;144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5" name="Google Shape;145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6" name="Google Shape;146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8" name="Google Shape;148;p3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9" name="Google Shape;149;p3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50" name="Google Shape;150;p3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3"/>
          <p:cNvSpPr txBox="1"/>
          <p:nvPr/>
        </p:nvSpPr>
        <p:spPr>
          <a:xfrm rot="-14511">
            <a:off x="6828194" y="735179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1081318" y="6682132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4393213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7754054" y="6696843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55" name="Google Shape;155;p3"/>
          <p:cNvSpPr txBox="1"/>
          <p:nvPr/>
        </p:nvSpPr>
        <p:spPr>
          <a:xfrm>
            <a:off x="11117030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Ramsha Imran</a:t>
            </a:r>
            <a:endParaRPr/>
          </a:p>
        </p:txBody>
      </p:sp>
      <p:pic>
        <p:nvPicPr>
          <p:cNvPr id="156" name="Google Shape;156;p3"/>
          <p:cNvPicPr preferRelativeResize="0"/>
          <p:nvPr/>
        </p:nvPicPr>
        <p:blipFill rotWithShape="1">
          <a:blip r:embed="rId9">
            <a:alphaModFix/>
          </a:blip>
          <a:srcRect b="0" l="2976" r="2975" t="0"/>
          <a:stretch/>
        </p:blipFill>
        <p:spPr>
          <a:xfrm>
            <a:off x="14321218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3"/>
          <p:cNvGrpSpPr/>
          <p:nvPr/>
        </p:nvGrpSpPr>
        <p:grpSpPr>
          <a:xfrm>
            <a:off x="14321218" y="6355207"/>
            <a:ext cx="2938082" cy="965660"/>
            <a:chOff x="0" y="-66675"/>
            <a:chExt cx="1190248" cy="391199"/>
          </a:xfrm>
        </p:grpSpPr>
        <p:sp>
          <p:nvSpPr>
            <p:cNvPr id="158" name="Google Shape;158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59" name="Google Shape;159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3"/>
          <p:cNvSpPr txBox="1"/>
          <p:nvPr/>
        </p:nvSpPr>
        <p:spPr>
          <a:xfrm>
            <a:off x="14426064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0"/>
          <p:cNvGrpSpPr/>
          <p:nvPr/>
        </p:nvGrpSpPr>
        <p:grpSpPr>
          <a:xfrm>
            <a:off x="-1435197" y="0"/>
            <a:ext cx="24976020" cy="12587290"/>
            <a:chOff x="0" y="0"/>
            <a:chExt cx="33301360" cy="16783053"/>
          </a:xfrm>
        </p:grpSpPr>
        <p:sp>
          <p:nvSpPr>
            <p:cNvPr id="479" name="Google Shape;479;p30"/>
            <p:cNvSpPr txBox="1"/>
            <p:nvPr/>
          </p:nvSpPr>
          <p:spPr>
            <a:xfrm>
              <a:off x="3697669" y="2464152"/>
              <a:ext cx="22477800" cy="1343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Summary </a:t>
              </a:r>
              <a:endParaRPr/>
            </a:p>
          </p:txBody>
        </p:sp>
        <p:sp>
          <p:nvSpPr>
            <p:cNvPr id="480" name="Google Shape;480;p30"/>
            <p:cNvSpPr txBox="1"/>
            <p:nvPr/>
          </p:nvSpPr>
          <p:spPr>
            <a:xfrm>
              <a:off x="2933496" y="4091719"/>
              <a:ext cx="22477800" cy="42792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529438" lvl="1" marL="1058875" marR="0" rtl="0" algn="l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AutoNum type="arabicPeriod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RAG</a:t>
              </a:r>
              <a:endParaRPr/>
            </a:p>
            <a:p>
              <a:pPr indent="-529438" lvl="1" marL="1058875" marR="0" rtl="0" algn="l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AutoNum type="arabicPeriod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Langchain</a:t>
              </a:r>
              <a:endParaRPr/>
            </a:p>
            <a:p>
              <a:pPr indent="-529438" lvl="1" marL="1058875" marR="0" rtl="0" algn="l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AutoNum type="arabicPeriod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Document Loading</a:t>
              </a:r>
              <a:endParaRPr/>
            </a:p>
            <a:p>
              <a:pPr indent="0" lvl="0" marL="0" marR="0" rtl="0" algn="l">
                <a:lnSpc>
                  <a:spcPct val="1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0"/>
            <p:cNvSpPr/>
            <p:nvPr/>
          </p:nvSpPr>
          <p:spPr>
            <a:xfrm flipH="1" rot="-5400000">
              <a:off x="18225567" y="-1273310"/>
              <a:ext cx="7742754" cy="10289374"/>
            </a:xfrm>
            <a:custGeom>
              <a:rect b="b" l="l" r="r" t="t"/>
              <a:pathLst>
                <a:path extrusionOk="0" h="10289374" w="7742754">
                  <a:moveTo>
                    <a:pt x="0" y="10289374"/>
                  </a:moveTo>
                  <a:lnTo>
                    <a:pt x="7742754" y="10289374"/>
                  </a:lnTo>
                  <a:lnTo>
                    <a:pt x="7742754" y="0"/>
                  </a:lnTo>
                  <a:lnTo>
                    <a:pt x="0" y="0"/>
                  </a:lnTo>
                  <a:lnTo>
                    <a:pt x="0" y="10289374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2" name="Google Shape;482;p30"/>
            <p:cNvSpPr txBox="1"/>
            <p:nvPr/>
          </p:nvSpPr>
          <p:spPr>
            <a:xfrm>
              <a:off x="24277018" y="12509520"/>
              <a:ext cx="1219400" cy="853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595959"/>
                  </a:solidFill>
                  <a:latin typeface="Arial"/>
                  <a:ea typeface="Arial"/>
                  <a:cs typeface="Arial"/>
                  <a:sym typeface="Arial"/>
                </a:rPr>
                <a:t>‹#›</a:t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0" y="6001738"/>
              <a:ext cx="33301360" cy="10781315"/>
            </a:xfrm>
            <a:custGeom>
              <a:rect b="b" l="l" r="r" t="t"/>
              <a:pathLst>
                <a:path extrusionOk="0" h="10781315" w="33301360">
                  <a:moveTo>
                    <a:pt x="0" y="0"/>
                  </a:moveTo>
                  <a:lnTo>
                    <a:pt x="33301360" y="0"/>
                  </a:lnTo>
                  <a:lnTo>
                    <a:pt x="33301360" y="10781315"/>
                  </a:lnTo>
                  <a:lnTo>
                    <a:pt x="0" y="1078131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4000"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4" name="Google Shape;484;p30"/>
            <p:cNvSpPr/>
            <p:nvPr/>
          </p:nvSpPr>
          <p:spPr>
            <a:xfrm rot="-5400000">
              <a:off x="12792216" y="2286874"/>
              <a:ext cx="11313558" cy="14788965"/>
            </a:xfrm>
            <a:custGeom>
              <a:rect b="b" l="l" r="r" t="t"/>
              <a:pathLst>
                <a:path extrusionOk="0" h="14788965" w="11313558">
                  <a:moveTo>
                    <a:pt x="11313558" y="14788965"/>
                  </a:moveTo>
                  <a:lnTo>
                    <a:pt x="0" y="14788965"/>
                  </a:lnTo>
                  <a:lnTo>
                    <a:pt x="0" y="0"/>
                  </a:lnTo>
                  <a:lnTo>
                    <a:pt x="11313558" y="0"/>
                  </a:lnTo>
                  <a:lnTo>
                    <a:pt x="11313558" y="14788965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5" name="Google Shape;485;p30"/>
            <p:cNvSpPr/>
            <p:nvPr/>
          </p:nvSpPr>
          <p:spPr>
            <a:xfrm>
              <a:off x="14224506" y="1513348"/>
              <a:ext cx="12281163" cy="10638558"/>
            </a:xfrm>
            <a:custGeom>
              <a:rect b="b" l="l" r="r" t="t"/>
              <a:pathLst>
                <a:path extrusionOk="0" h="10638558" w="12281163">
                  <a:moveTo>
                    <a:pt x="0" y="0"/>
                  </a:moveTo>
                  <a:lnTo>
                    <a:pt x="12281163" y="0"/>
                  </a:lnTo>
                  <a:lnTo>
                    <a:pt x="12281163" y="10638558"/>
                  </a:lnTo>
                  <a:lnTo>
                    <a:pt x="0" y="1063855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6" name="Google Shape;486;p30"/>
            <p:cNvSpPr/>
            <p:nvPr/>
          </p:nvSpPr>
          <p:spPr>
            <a:xfrm>
              <a:off x="14554706" y="1799384"/>
              <a:ext cx="11620763" cy="10066486"/>
            </a:xfrm>
            <a:custGeom>
              <a:rect b="b" l="l" r="r" t="t"/>
              <a:pathLst>
                <a:path extrusionOk="0" h="10066486" w="11620763">
                  <a:moveTo>
                    <a:pt x="0" y="0"/>
                  </a:moveTo>
                  <a:lnTo>
                    <a:pt x="11620763" y="0"/>
                  </a:lnTo>
                  <a:lnTo>
                    <a:pt x="11620763" y="10066486"/>
                  </a:lnTo>
                  <a:lnTo>
                    <a:pt x="0" y="100664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7" name="Google Shape;487;p30"/>
            <p:cNvSpPr/>
            <p:nvPr/>
          </p:nvSpPr>
          <p:spPr>
            <a:xfrm>
              <a:off x="14886698" y="2088588"/>
              <a:ext cx="10956780" cy="9488077"/>
            </a:xfrm>
            <a:custGeom>
              <a:rect b="b" l="l" r="r" t="t"/>
              <a:pathLst>
                <a:path extrusionOk="0"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-14864" r="-14864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66" name="Google Shape;166;p4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67" name="Google Shape;167;p4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68" name="Google Shape;168;p4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0" name="Google Shape;170;p4"/>
            <p:cNvSpPr txBox="1"/>
            <p:nvPr/>
          </p:nvSpPr>
          <p:spPr>
            <a:xfrm>
              <a:off x="757120" y="-18985"/>
              <a:ext cx="10264985" cy="1211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71" name="Google Shape;171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2" name="Google Shape;172;p4"/>
          <p:cNvGrpSpPr/>
          <p:nvPr/>
        </p:nvGrpSpPr>
        <p:grpSpPr>
          <a:xfrm>
            <a:off x="-155836" y="3987797"/>
            <a:ext cx="10032403" cy="1155703"/>
            <a:chOff x="0" y="0"/>
            <a:chExt cx="13376537" cy="1540938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4" name="Google Shape;174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7" name="Google Shape;177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BERT</a:t>
              </a: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-155836" y="5429250"/>
            <a:ext cx="10032403" cy="1155703"/>
            <a:chOff x="0" y="0"/>
            <a:chExt cx="13376537" cy="1540938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0" name="Google Shape;180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83" name="Google Shape;183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GPT</a:t>
              </a:r>
              <a:endParaRPr/>
            </a:p>
          </p:txBody>
        </p:sp>
      </p:grpSp>
      <p:grpSp>
        <p:nvGrpSpPr>
          <p:cNvPr id="184" name="Google Shape;184;p4"/>
          <p:cNvGrpSpPr/>
          <p:nvPr/>
        </p:nvGrpSpPr>
        <p:grpSpPr>
          <a:xfrm>
            <a:off x="-155836" y="2548554"/>
            <a:ext cx="10032403" cy="1155703"/>
            <a:chOff x="0" y="0"/>
            <a:chExt cx="13376537" cy="1540938"/>
          </a:xfrm>
        </p:grpSpPr>
        <p:sp>
          <p:nvSpPr>
            <p:cNvPr id="185" name="Google Shape;185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6" name="Google Shape;186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89" name="Google Shape;189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Transformer Models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95" name="Google Shape;195;p5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96" name="Google Shape;196;p5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5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8" name="Google Shape;198;p5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5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5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201" name="Google Shape;201;p5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202" name="Google Shape;202;p5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3" name="Google Shape;203;p5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5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205" name="Google Shape;205;p5"/>
          <p:cNvSpPr txBox="1"/>
          <p:nvPr/>
        </p:nvSpPr>
        <p:spPr>
          <a:xfrm>
            <a:off x="966300" y="2322464"/>
            <a:ext cx="12040592" cy="42133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RAG 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 to </a:t>
            </a:r>
            <a:r>
              <a:rPr b="0" i="0" lang="en-US" sz="4419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Langchain</a:t>
            </a:r>
            <a:endParaRPr/>
          </a:p>
          <a:p>
            <a:pPr indent="-477051" lvl="1" marL="954103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•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loading</a:t>
            </a:r>
            <a:endParaRPr/>
          </a:p>
          <a:p>
            <a:pPr indent="0" lvl="0" marL="0" marR="0" rtl="0" algn="l">
              <a:lnSpc>
                <a:spcPct val="189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11" name="Google Shape;211;p6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12" name="Google Shape;212;p6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3" name="Google Shape;213;p6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14" name="Google Shape;214;p6"/>
          <p:cNvSpPr/>
          <p:nvPr/>
        </p:nvSpPr>
        <p:spPr>
          <a:xfrm>
            <a:off x="9216063" y="2168179"/>
            <a:ext cx="9071937" cy="7630795"/>
          </a:xfrm>
          <a:custGeom>
            <a:rect b="b" l="l" r="r" t="t"/>
            <a:pathLst>
              <a:path extrusionOk="0" h="7630795" w="9071937">
                <a:moveTo>
                  <a:pt x="0" y="0"/>
                </a:moveTo>
                <a:lnTo>
                  <a:pt x="9071937" y="0"/>
                </a:lnTo>
                <a:lnTo>
                  <a:pt x="9071937" y="7630795"/>
                </a:lnTo>
                <a:lnTo>
                  <a:pt x="0" y="7630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5140" t="0"/>
            </a:stretch>
          </a:blipFill>
          <a:ln>
            <a:noFill/>
          </a:ln>
        </p:spPr>
      </p:sp>
      <p:sp>
        <p:nvSpPr>
          <p:cNvPr id="215" name="Google Shape;215;p6"/>
          <p:cNvSpPr txBox="1"/>
          <p:nvPr/>
        </p:nvSpPr>
        <p:spPr>
          <a:xfrm>
            <a:off x="1511238" y="2568575"/>
            <a:ext cx="7877271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digital age has led to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explosion 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information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making it difficult to find relevant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accurate data.</a:t>
            </a:r>
            <a:endParaRPr/>
          </a:p>
        </p:txBody>
      </p:sp>
      <p:sp>
        <p:nvSpPr>
          <p:cNvPr id="216" name="Google Shape;216;p6"/>
          <p:cNvSpPr txBox="1"/>
          <p:nvPr/>
        </p:nvSpPr>
        <p:spPr>
          <a:xfrm>
            <a:off x="1511238" y="714926"/>
            <a:ext cx="13631138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The Challenge of Information Overload</a:t>
            </a:r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1511238" y="5840701"/>
            <a:ext cx="7877271" cy="191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person is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overwhelmed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a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mountain of data.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23" name="Google Shape;223;p7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24" name="Google Shape;224;p7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5" name="Google Shape;225;p7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26" name="Google Shape;226;p7"/>
          <p:cNvSpPr/>
          <p:nvPr/>
        </p:nvSpPr>
        <p:spPr>
          <a:xfrm>
            <a:off x="13321439" y="1895451"/>
            <a:ext cx="5364126" cy="7842020"/>
          </a:xfrm>
          <a:custGeom>
            <a:rect b="b" l="l" r="r" t="t"/>
            <a:pathLst>
              <a:path extrusionOk="0" h="7475220" w="5113226">
                <a:moveTo>
                  <a:pt x="367320" y="6818630"/>
                </a:moveTo>
                <a:lnTo>
                  <a:pt x="0" y="6818630"/>
                </a:lnTo>
                <a:lnTo>
                  <a:pt x="0" y="742950"/>
                </a:lnTo>
                <a:lnTo>
                  <a:pt x="367320" y="742950"/>
                </a:lnTo>
                <a:lnTo>
                  <a:pt x="367320" y="6818630"/>
                </a:lnTo>
                <a:close/>
                <a:moveTo>
                  <a:pt x="874417" y="438150"/>
                </a:moveTo>
                <a:lnTo>
                  <a:pt x="419330" y="438150"/>
                </a:lnTo>
                <a:lnTo>
                  <a:pt x="419330" y="7113270"/>
                </a:lnTo>
                <a:lnTo>
                  <a:pt x="874417" y="7113270"/>
                </a:lnTo>
                <a:lnTo>
                  <a:pt x="874417" y="438150"/>
                </a:lnTo>
                <a:close/>
                <a:moveTo>
                  <a:pt x="1264491" y="0"/>
                </a:moveTo>
                <a:lnTo>
                  <a:pt x="1019070" y="0"/>
                </a:lnTo>
                <a:lnTo>
                  <a:pt x="1019070" y="7103110"/>
                </a:lnTo>
                <a:lnTo>
                  <a:pt x="1264491" y="7103110"/>
                </a:lnTo>
                <a:lnTo>
                  <a:pt x="1264491" y="0"/>
                </a:lnTo>
                <a:close/>
                <a:moveTo>
                  <a:pt x="4292445" y="6370320"/>
                </a:moveTo>
                <a:lnTo>
                  <a:pt x="4659765" y="6370320"/>
                </a:lnTo>
                <a:lnTo>
                  <a:pt x="4659765" y="294640"/>
                </a:lnTo>
                <a:lnTo>
                  <a:pt x="4292445" y="294640"/>
                </a:lnTo>
                <a:lnTo>
                  <a:pt x="4292445" y="6370320"/>
                </a:lnTo>
                <a:close/>
                <a:moveTo>
                  <a:pt x="4745906" y="6404610"/>
                </a:moveTo>
                <a:lnTo>
                  <a:pt x="5113226" y="6404610"/>
                </a:lnTo>
                <a:lnTo>
                  <a:pt x="5113226" y="1520190"/>
                </a:lnTo>
                <a:lnTo>
                  <a:pt x="4745906" y="1520190"/>
                </a:lnTo>
                <a:lnTo>
                  <a:pt x="4745906" y="6404610"/>
                </a:lnTo>
                <a:close/>
                <a:moveTo>
                  <a:pt x="3783723" y="6675120"/>
                </a:moveTo>
                <a:lnTo>
                  <a:pt x="4238809" y="6675120"/>
                </a:lnTo>
                <a:lnTo>
                  <a:pt x="4238809" y="0"/>
                </a:lnTo>
                <a:lnTo>
                  <a:pt x="3783723" y="0"/>
                </a:lnTo>
                <a:lnTo>
                  <a:pt x="3783723" y="6675120"/>
                </a:lnTo>
                <a:close/>
                <a:moveTo>
                  <a:pt x="3395273" y="7113270"/>
                </a:moveTo>
                <a:lnTo>
                  <a:pt x="3640695" y="7113270"/>
                </a:lnTo>
                <a:lnTo>
                  <a:pt x="3640695" y="10160"/>
                </a:lnTo>
                <a:lnTo>
                  <a:pt x="3395273" y="10160"/>
                </a:lnTo>
                <a:lnTo>
                  <a:pt x="3395273" y="7113270"/>
                </a:lnTo>
                <a:close/>
                <a:moveTo>
                  <a:pt x="1618809" y="372110"/>
                </a:moveTo>
                <a:lnTo>
                  <a:pt x="1373387" y="372110"/>
                </a:lnTo>
                <a:lnTo>
                  <a:pt x="1373387" y="7475220"/>
                </a:lnTo>
                <a:lnTo>
                  <a:pt x="1618809" y="7475220"/>
                </a:lnTo>
                <a:lnTo>
                  <a:pt x="1618809" y="372110"/>
                </a:lnTo>
                <a:close/>
                <a:moveTo>
                  <a:pt x="3268499" y="148590"/>
                </a:moveTo>
                <a:lnTo>
                  <a:pt x="1683821" y="148590"/>
                </a:lnTo>
                <a:lnTo>
                  <a:pt x="1683821" y="7251700"/>
                </a:lnTo>
                <a:lnTo>
                  <a:pt x="3268499" y="7251700"/>
                </a:lnTo>
                <a:lnTo>
                  <a:pt x="3268499" y="14859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73853" r="-18509" t="0"/>
            </a:stretch>
          </a:blipFill>
          <a:ln>
            <a:noFill/>
          </a:ln>
        </p:spPr>
      </p:sp>
      <p:grpSp>
        <p:nvGrpSpPr>
          <p:cNvPr id="227" name="Google Shape;227;p7"/>
          <p:cNvGrpSpPr/>
          <p:nvPr/>
        </p:nvGrpSpPr>
        <p:grpSpPr>
          <a:xfrm>
            <a:off x="251022" y="2395682"/>
            <a:ext cx="12323254" cy="1292067"/>
            <a:chOff x="0" y="-52437"/>
            <a:chExt cx="16431005" cy="1722755"/>
          </a:xfrm>
        </p:grpSpPr>
        <p:sp>
          <p:nvSpPr>
            <p:cNvPr id="228" name="Google Shape;228;p7"/>
            <p:cNvSpPr txBox="1"/>
            <p:nvPr/>
          </p:nvSpPr>
          <p:spPr>
            <a:xfrm>
              <a:off x="1070034" y="-52437"/>
              <a:ext cx="15360971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Keyword-based search often returns irrelevant results.</a:t>
              </a:r>
              <a:endParaRPr/>
            </a:p>
          </p:txBody>
        </p:sp>
        <p:grpSp>
          <p:nvGrpSpPr>
            <p:cNvPr id="229" name="Google Shape;229;p7"/>
            <p:cNvGrpSpPr/>
            <p:nvPr/>
          </p:nvGrpSpPr>
          <p:grpSpPr>
            <a:xfrm>
              <a:off x="0" y="0"/>
              <a:ext cx="1070034" cy="880378"/>
              <a:chOff x="0" y="0"/>
              <a:chExt cx="6184570" cy="5088399"/>
            </a:xfrm>
          </p:grpSpPr>
          <p:sp>
            <p:nvSpPr>
              <p:cNvPr id="230" name="Google Shape;230;p7"/>
              <p:cNvSpPr/>
              <p:nvPr/>
            </p:nvSpPr>
            <p:spPr>
              <a:xfrm>
                <a:off x="0" y="0"/>
                <a:ext cx="6184570" cy="5088399"/>
              </a:xfrm>
              <a:custGeom>
                <a:rect b="b" l="l" r="r" t="t"/>
                <a:pathLst>
                  <a:path extrusionOk="0" h="5088399" w="6184570">
                    <a:moveTo>
                      <a:pt x="2750917" y="2544200"/>
                    </a:moveTo>
                    <a:lnTo>
                      <a:pt x="0" y="5088399"/>
                    </a:lnTo>
                    <a:lnTo>
                      <a:pt x="3433653" y="5088399"/>
                    </a:lnTo>
                    <a:lnTo>
                      <a:pt x="6184570" y="2544200"/>
                    </a:lnTo>
                    <a:lnTo>
                      <a:pt x="3433653" y="0"/>
                    </a:lnTo>
                    <a:lnTo>
                      <a:pt x="0" y="0"/>
                    </a:lnTo>
                    <a:lnTo>
                      <a:pt x="2750917" y="2544200"/>
                    </a:lnTo>
                    <a:close/>
                  </a:path>
                </a:pathLst>
              </a:custGeom>
              <a:solidFill>
                <a:srgbClr val="539BE0"/>
              </a:solidFill>
              <a:ln>
                <a:noFill/>
              </a:ln>
            </p:spPr>
          </p:sp>
          <p:sp>
            <p:nvSpPr>
              <p:cNvPr id="231" name="Google Shape;231;p7"/>
              <p:cNvSpPr/>
              <p:nvPr/>
            </p:nvSpPr>
            <p:spPr>
              <a:xfrm>
                <a:off x="0" y="0"/>
                <a:ext cx="6184570" cy="5088399"/>
              </a:xfrm>
              <a:custGeom>
                <a:rect b="b" l="l" r="r" t="t"/>
                <a:pathLst>
                  <a:path extrusionOk="0" h="5088399" w="6184570">
                    <a:moveTo>
                      <a:pt x="2750917" y="2544200"/>
                    </a:moveTo>
                    <a:lnTo>
                      <a:pt x="0" y="5088399"/>
                    </a:lnTo>
                    <a:lnTo>
                      <a:pt x="3433653" y="5088399"/>
                    </a:lnTo>
                    <a:lnTo>
                      <a:pt x="6184570" y="2544200"/>
                    </a:lnTo>
                    <a:lnTo>
                      <a:pt x="3433653" y="0"/>
                    </a:lnTo>
                    <a:lnTo>
                      <a:pt x="0" y="0"/>
                    </a:lnTo>
                    <a:lnTo>
                      <a:pt x="2750917" y="2544200"/>
                    </a:ln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-18825" l="-126510" r="0" t="-18825"/>
                </a:stretch>
              </a:blipFill>
              <a:ln>
                <a:noFill/>
              </a:ln>
            </p:spPr>
          </p:sp>
        </p:grpSp>
      </p:grpSp>
      <p:sp>
        <p:nvSpPr>
          <p:cNvPr id="232" name="Google Shape;232;p7"/>
          <p:cNvSpPr txBox="1"/>
          <p:nvPr/>
        </p:nvSpPr>
        <p:spPr>
          <a:xfrm>
            <a:off x="1511238" y="714926"/>
            <a:ext cx="11810202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 Traditional Search Limitations</a:t>
            </a:r>
            <a:endParaRPr/>
          </a:p>
        </p:txBody>
      </p:sp>
      <p:grpSp>
        <p:nvGrpSpPr>
          <p:cNvPr id="233" name="Google Shape;233;p7"/>
          <p:cNvGrpSpPr/>
          <p:nvPr/>
        </p:nvGrpSpPr>
        <p:grpSpPr>
          <a:xfrm>
            <a:off x="251022" y="4202099"/>
            <a:ext cx="12323254" cy="660284"/>
            <a:chOff x="0" y="0"/>
            <a:chExt cx="16431005" cy="880378"/>
          </a:xfrm>
        </p:grpSpPr>
        <p:grpSp>
          <p:nvGrpSpPr>
            <p:cNvPr id="234" name="Google Shape;234;p7"/>
            <p:cNvGrpSpPr/>
            <p:nvPr/>
          </p:nvGrpSpPr>
          <p:grpSpPr>
            <a:xfrm>
              <a:off x="0" y="0"/>
              <a:ext cx="1070034" cy="880378"/>
              <a:chOff x="0" y="0"/>
              <a:chExt cx="6184570" cy="5088399"/>
            </a:xfrm>
          </p:grpSpPr>
          <p:sp>
            <p:nvSpPr>
              <p:cNvPr id="235" name="Google Shape;235;p7"/>
              <p:cNvSpPr/>
              <p:nvPr/>
            </p:nvSpPr>
            <p:spPr>
              <a:xfrm>
                <a:off x="0" y="0"/>
                <a:ext cx="6184570" cy="5088399"/>
              </a:xfrm>
              <a:custGeom>
                <a:rect b="b" l="l" r="r" t="t"/>
                <a:pathLst>
                  <a:path extrusionOk="0" h="5088399" w="6184570">
                    <a:moveTo>
                      <a:pt x="2750917" y="2544200"/>
                    </a:moveTo>
                    <a:lnTo>
                      <a:pt x="0" y="5088399"/>
                    </a:lnTo>
                    <a:lnTo>
                      <a:pt x="3433653" y="5088399"/>
                    </a:lnTo>
                    <a:lnTo>
                      <a:pt x="6184570" y="2544200"/>
                    </a:lnTo>
                    <a:lnTo>
                      <a:pt x="3433653" y="0"/>
                    </a:lnTo>
                    <a:lnTo>
                      <a:pt x="0" y="0"/>
                    </a:lnTo>
                    <a:lnTo>
                      <a:pt x="2750917" y="2544200"/>
                    </a:lnTo>
                    <a:close/>
                  </a:path>
                </a:pathLst>
              </a:custGeom>
              <a:solidFill>
                <a:srgbClr val="539BE0"/>
              </a:solidFill>
              <a:ln>
                <a:noFill/>
              </a:ln>
            </p:spPr>
          </p:sp>
          <p:sp>
            <p:nvSpPr>
              <p:cNvPr id="236" name="Google Shape;236;p7"/>
              <p:cNvSpPr/>
              <p:nvPr/>
            </p:nvSpPr>
            <p:spPr>
              <a:xfrm>
                <a:off x="0" y="0"/>
                <a:ext cx="6184570" cy="5088399"/>
              </a:xfrm>
              <a:custGeom>
                <a:rect b="b" l="l" r="r" t="t"/>
                <a:pathLst>
                  <a:path extrusionOk="0" h="5088399" w="6184570">
                    <a:moveTo>
                      <a:pt x="2750917" y="2544200"/>
                    </a:moveTo>
                    <a:lnTo>
                      <a:pt x="0" y="5088399"/>
                    </a:lnTo>
                    <a:lnTo>
                      <a:pt x="3433653" y="5088399"/>
                    </a:lnTo>
                    <a:lnTo>
                      <a:pt x="6184570" y="2544200"/>
                    </a:lnTo>
                    <a:lnTo>
                      <a:pt x="3433653" y="0"/>
                    </a:lnTo>
                    <a:lnTo>
                      <a:pt x="0" y="0"/>
                    </a:lnTo>
                    <a:lnTo>
                      <a:pt x="2750917" y="2544200"/>
                    </a:ln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-18825" l="-126510" r="0" t="-18825"/>
                </a:stretch>
              </a:blipFill>
              <a:ln>
                <a:noFill/>
              </a:ln>
            </p:spPr>
          </p:sp>
        </p:grpSp>
        <p:sp>
          <p:nvSpPr>
            <p:cNvPr id="237" name="Google Shape;237;p7"/>
            <p:cNvSpPr txBox="1"/>
            <p:nvPr/>
          </p:nvSpPr>
          <p:spPr>
            <a:xfrm>
              <a:off x="1070034" y="8523"/>
              <a:ext cx="15360971" cy="871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Difficulty in understanding user intent and context</a:t>
              </a:r>
              <a:endParaRPr/>
            </a:p>
          </p:txBody>
        </p:sp>
      </p:grpSp>
      <p:grpSp>
        <p:nvGrpSpPr>
          <p:cNvPr id="238" name="Google Shape;238;p7"/>
          <p:cNvGrpSpPr/>
          <p:nvPr/>
        </p:nvGrpSpPr>
        <p:grpSpPr>
          <a:xfrm>
            <a:off x="251022" y="5405958"/>
            <a:ext cx="12323254" cy="1292066"/>
            <a:chOff x="0" y="-67176"/>
            <a:chExt cx="16431005" cy="1722755"/>
          </a:xfrm>
        </p:grpSpPr>
        <p:grpSp>
          <p:nvGrpSpPr>
            <p:cNvPr id="239" name="Google Shape;239;p7"/>
            <p:cNvGrpSpPr/>
            <p:nvPr/>
          </p:nvGrpSpPr>
          <p:grpSpPr>
            <a:xfrm>
              <a:off x="0" y="0"/>
              <a:ext cx="1070034" cy="880378"/>
              <a:chOff x="0" y="0"/>
              <a:chExt cx="6184570" cy="5088399"/>
            </a:xfrm>
          </p:grpSpPr>
          <p:sp>
            <p:nvSpPr>
              <p:cNvPr id="240" name="Google Shape;240;p7"/>
              <p:cNvSpPr/>
              <p:nvPr/>
            </p:nvSpPr>
            <p:spPr>
              <a:xfrm>
                <a:off x="0" y="0"/>
                <a:ext cx="6184570" cy="5088399"/>
              </a:xfrm>
              <a:custGeom>
                <a:rect b="b" l="l" r="r" t="t"/>
                <a:pathLst>
                  <a:path extrusionOk="0" h="5088399" w="6184570">
                    <a:moveTo>
                      <a:pt x="2750917" y="2544200"/>
                    </a:moveTo>
                    <a:lnTo>
                      <a:pt x="0" y="5088399"/>
                    </a:lnTo>
                    <a:lnTo>
                      <a:pt x="3433653" y="5088399"/>
                    </a:lnTo>
                    <a:lnTo>
                      <a:pt x="6184570" y="2544200"/>
                    </a:lnTo>
                    <a:lnTo>
                      <a:pt x="3433653" y="0"/>
                    </a:lnTo>
                    <a:lnTo>
                      <a:pt x="0" y="0"/>
                    </a:lnTo>
                    <a:lnTo>
                      <a:pt x="2750917" y="2544200"/>
                    </a:lnTo>
                    <a:close/>
                  </a:path>
                </a:pathLst>
              </a:custGeom>
              <a:solidFill>
                <a:srgbClr val="539BE0"/>
              </a:solidFill>
              <a:ln>
                <a:noFill/>
              </a:ln>
            </p:spPr>
          </p:sp>
          <p:sp>
            <p:nvSpPr>
              <p:cNvPr id="241" name="Google Shape;241;p7"/>
              <p:cNvSpPr/>
              <p:nvPr/>
            </p:nvSpPr>
            <p:spPr>
              <a:xfrm>
                <a:off x="0" y="0"/>
                <a:ext cx="6184570" cy="5088399"/>
              </a:xfrm>
              <a:custGeom>
                <a:rect b="b" l="l" r="r" t="t"/>
                <a:pathLst>
                  <a:path extrusionOk="0" h="5088399" w="6184570">
                    <a:moveTo>
                      <a:pt x="2750917" y="2544200"/>
                    </a:moveTo>
                    <a:lnTo>
                      <a:pt x="0" y="5088399"/>
                    </a:lnTo>
                    <a:lnTo>
                      <a:pt x="3433653" y="5088399"/>
                    </a:lnTo>
                    <a:lnTo>
                      <a:pt x="6184570" y="2544200"/>
                    </a:lnTo>
                    <a:lnTo>
                      <a:pt x="3433653" y="0"/>
                    </a:lnTo>
                    <a:lnTo>
                      <a:pt x="0" y="0"/>
                    </a:lnTo>
                    <a:lnTo>
                      <a:pt x="2750917" y="2544200"/>
                    </a:lnTo>
                    <a:close/>
                  </a:path>
                </a:pathLst>
              </a:custGeom>
              <a:blipFill rotWithShape="1">
                <a:blip r:embed="rId5">
                  <a:alphaModFix/>
                </a:blip>
                <a:stretch>
                  <a:fillRect b="-18825" l="-126510" r="0" t="-18825"/>
                </a:stretch>
              </a:blipFill>
              <a:ln>
                <a:noFill/>
              </a:ln>
            </p:spPr>
          </p:sp>
        </p:grpSp>
        <p:sp>
          <p:nvSpPr>
            <p:cNvPr id="242" name="Google Shape;242;p7"/>
            <p:cNvSpPr txBox="1"/>
            <p:nvPr/>
          </p:nvSpPr>
          <p:spPr>
            <a:xfrm>
              <a:off x="1070034" y="-67176"/>
              <a:ext cx="15360971" cy="17227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8620" lvl="1" marL="77724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Char char="•"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Inability to provide comprehensive and coherent answers.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48" name="Google Shape;248;p8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49" name="Google Shape;249;p8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0" name="Google Shape;250;p8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51" name="Google Shape;251;p8"/>
          <p:cNvSpPr txBox="1"/>
          <p:nvPr/>
        </p:nvSpPr>
        <p:spPr>
          <a:xfrm>
            <a:off x="1511238" y="2661158"/>
            <a:ext cx="10354873" cy="191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Issue: LLMs, like </a:t>
            </a:r>
            <a:r>
              <a:rPr b="0" i="0" lang="en-US" sz="35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GPT</a:t>
            </a: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may not have access to realtime and latest domain specific Information.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8"/>
          <p:cNvSpPr txBox="1"/>
          <p:nvPr/>
        </p:nvSpPr>
        <p:spPr>
          <a:xfrm>
            <a:off x="1511238" y="714926"/>
            <a:ext cx="13867624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Problem with LLM</a:t>
            </a: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11957729" y="1905099"/>
            <a:ext cx="5820936" cy="8067203"/>
            <a:chOff x="0" y="-2540"/>
            <a:chExt cx="4735830" cy="6563361"/>
          </a:xfrm>
        </p:grpSpPr>
        <p:sp>
          <p:nvSpPr>
            <p:cNvPr id="254" name="Google Shape;254;p8"/>
            <p:cNvSpPr/>
            <p:nvPr/>
          </p:nvSpPr>
          <p:spPr>
            <a:xfrm>
              <a:off x="36830" y="50800"/>
              <a:ext cx="4645660" cy="6473190"/>
            </a:xfrm>
            <a:custGeom>
              <a:rect b="b" l="l" r="r" t="t"/>
              <a:pathLst>
                <a:path extrusionOk="0" h="6473190" w="464566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0" y="16511"/>
              <a:ext cx="4716780" cy="6544310"/>
            </a:xfrm>
            <a:custGeom>
              <a:rect b="b" l="l" r="r" t="t"/>
              <a:pathLst>
                <a:path extrusionOk="0" h="6544310" w="471678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E9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56540" y="265430"/>
              <a:ext cx="4207510" cy="6043930"/>
            </a:xfrm>
            <a:custGeom>
              <a:rect b="b" l="l" r="r" t="t"/>
              <a:pathLst>
                <a:path extrusionOk="0" h="6043930" w="420751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47319" l="0" r="0" t="-7375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1951378" y="120589"/>
              <a:ext cx="79963" cy="76322"/>
            </a:xfrm>
            <a:custGeom>
              <a:rect b="b" l="l" r="r" t="t"/>
              <a:pathLst>
                <a:path extrusionOk="0" h="76322" w="79963">
                  <a:moveTo>
                    <a:pt x="39982" y="61"/>
                  </a:moveTo>
                  <a:cubicBezTo>
                    <a:pt x="26330" y="0"/>
                    <a:pt x="13688" y="7248"/>
                    <a:pt x="6844" y="19062"/>
                  </a:cubicBezTo>
                  <a:cubicBezTo>
                    <a:pt x="0" y="30875"/>
                    <a:pt x="0" y="45447"/>
                    <a:pt x="6844" y="57260"/>
                  </a:cubicBezTo>
                  <a:cubicBezTo>
                    <a:pt x="13688" y="69074"/>
                    <a:pt x="26330" y="76322"/>
                    <a:pt x="39982" y="76261"/>
                  </a:cubicBezTo>
                  <a:cubicBezTo>
                    <a:pt x="53634" y="76322"/>
                    <a:pt x="66276" y="69074"/>
                    <a:pt x="73120" y="57260"/>
                  </a:cubicBezTo>
                  <a:cubicBezTo>
                    <a:pt x="79964" y="45447"/>
                    <a:pt x="79964" y="30875"/>
                    <a:pt x="73120" y="19062"/>
                  </a:cubicBezTo>
                  <a:cubicBezTo>
                    <a:pt x="66276" y="7248"/>
                    <a:pt x="53634" y="0"/>
                    <a:pt x="39982" y="6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2119473" y="104052"/>
              <a:ext cx="114614" cy="109395"/>
            </a:xfrm>
            <a:custGeom>
              <a:rect b="b" l="l" r="r" t="t"/>
              <a:pathLst>
                <a:path extrusionOk="0" h="109395" w="114614">
                  <a:moveTo>
                    <a:pt x="57307" y="88"/>
                  </a:moveTo>
                  <a:cubicBezTo>
                    <a:pt x="37739" y="0"/>
                    <a:pt x="19619" y="10390"/>
                    <a:pt x="9809" y="27322"/>
                  </a:cubicBezTo>
                  <a:cubicBezTo>
                    <a:pt x="0" y="44255"/>
                    <a:pt x="0" y="65141"/>
                    <a:pt x="9809" y="82074"/>
                  </a:cubicBezTo>
                  <a:cubicBezTo>
                    <a:pt x="19619" y="99006"/>
                    <a:pt x="37739" y="109396"/>
                    <a:pt x="57307" y="109308"/>
                  </a:cubicBezTo>
                  <a:cubicBezTo>
                    <a:pt x="76875" y="109396"/>
                    <a:pt x="94995" y="99006"/>
                    <a:pt x="104804" y="82074"/>
                  </a:cubicBezTo>
                  <a:cubicBezTo>
                    <a:pt x="114614" y="65141"/>
                    <a:pt x="114614" y="44255"/>
                    <a:pt x="104804" y="27322"/>
                  </a:cubicBezTo>
                  <a:cubicBezTo>
                    <a:pt x="94995" y="10390"/>
                    <a:pt x="76875" y="0"/>
                    <a:pt x="57307" y="88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328944" y="128221"/>
              <a:ext cx="63971" cy="61058"/>
            </a:xfrm>
            <a:custGeom>
              <a:rect b="b" l="l" r="r" t="t"/>
              <a:pathLst>
                <a:path extrusionOk="0" h="61058" w="63971">
                  <a:moveTo>
                    <a:pt x="31986" y="49"/>
                  </a:moveTo>
                  <a:cubicBezTo>
                    <a:pt x="21064" y="0"/>
                    <a:pt x="10951" y="5799"/>
                    <a:pt x="5476" y="15250"/>
                  </a:cubicBezTo>
                  <a:cubicBezTo>
                    <a:pt x="0" y="24700"/>
                    <a:pt x="0" y="36358"/>
                    <a:pt x="5476" y="45808"/>
                  </a:cubicBezTo>
                  <a:cubicBezTo>
                    <a:pt x="10951" y="55259"/>
                    <a:pt x="21064" y="61058"/>
                    <a:pt x="31986" y="61009"/>
                  </a:cubicBezTo>
                  <a:cubicBezTo>
                    <a:pt x="42908" y="61058"/>
                    <a:pt x="53021" y="55259"/>
                    <a:pt x="58496" y="45808"/>
                  </a:cubicBezTo>
                  <a:cubicBezTo>
                    <a:pt x="63971" y="36358"/>
                    <a:pt x="63971" y="24700"/>
                    <a:pt x="58496" y="15250"/>
                  </a:cubicBezTo>
                  <a:cubicBezTo>
                    <a:pt x="53021" y="5799"/>
                    <a:pt x="42908" y="0"/>
                    <a:pt x="31986" y="4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346270" y="144758"/>
              <a:ext cx="29320" cy="27985"/>
            </a:xfrm>
            <a:custGeom>
              <a:rect b="b" l="l" r="r" t="t"/>
              <a:pathLst>
                <a:path extrusionOk="0" h="27985" w="29320">
                  <a:moveTo>
                    <a:pt x="14660" y="22"/>
                  </a:moveTo>
                  <a:cubicBezTo>
                    <a:pt x="9654" y="0"/>
                    <a:pt x="5019" y="2657"/>
                    <a:pt x="2509" y="6989"/>
                  </a:cubicBezTo>
                  <a:cubicBezTo>
                    <a:pt x="0" y="11320"/>
                    <a:pt x="0" y="16664"/>
                    <a:pt x="2509" y="20995"/>
                  </a:cubicBezTo>
                  <a:cubicBezTo>
                    <a:pt x="5019" y="25327"/>
                    <a:pt x="9654" y="27984"/>
                    <a:pt x="14660" y="27962"/>
                  </a:cubicBezTo>
                  <a:cubicBezTo>
                    <a:pt x="19666" y="27984"/>
                    <a:pt x="24301" y="25327"/>
                    <a:pt x="26811" y="20995"/>
                  </a:cubicBezTo>
                  <a:cubicBezTo>
                    <a:pt x="29320" y="16664"/>
                    <a:pt x="29320" y="11320"/>
                    <a:pt x="26811" y="6989"/>
                  </a:cubicBezTo>
                  <a:cubicBezTo>
                    <a:pt x="24301" y="2657"/>
                    <a:pt x="19666" y="0"/>
                    <a:pt x="14660" y="22"/>
                  </a:cubicBezTo>
                  <a:close/>
                </a:path>
              </a:pathLst>
            </a:custGeom>
            <a:solidFill>
              <a:srgbClr val="E9E8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2344044" y="144768"/>
              <a:ext cx="15993" cy="15264"/>
            </a:xfrm>
            <a:custGeom>
              <a:rect b="b" l="l" r="r" t="t"/>
              <a:pathLst>
                <a:path extrusionOk="0" h="15264" w="15993">
                  <a:moveTo>
                    <a:pt x="7996" y="12"/>
                  </a:moveTo>
                  <a:cubicBezTo>
                    <a:pt x="5266" y="0"/>
                    <a:pt x="2737" y="1449"/>
                    <a:pt x="1368" y="3812"/>
                  </a:cubicBezTo>
                  <a:cubicBezTo>
                    <a:pt x="0" y="6175"/>
                    <a:pt x="0" y="9089"/>
                    <a:pt x="1368" y="11452"/>
                  </a:cubicBezTo>
                  <a:cubicBezTo>
                    <a:pt x="2737" y="13815"/>
                    <a:pt x="5266" y="15264"/>
                    <a:pt x="7996" y="15252"/>
                  </a:cubicBezTo>
                  <a:cubicBezTo>
                    <a:pt x="10726" y="15264"/>
                    <a:pt x="13255" y="13815"/>
                    <a:pt x="14623" y="11452"/>
                  </a:cubicBezTo>
                  <a:cubicBezTo>
                    <a:pt x="15992" y="9089"/>
                    <a:pt x="15992" y="6175"/>
                    <a:pt x="14623" y="3812"/>
                  </a:cubicBezTo>
                  <a:cubicBezTo>
                    <a:pt x="13255" y="1449"/>
                    <a:pt x="10726" y="0"/>
                    <a:pt x="7996" y="1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4716780" y="534670"/>
              <a:ext cx="19050" cy="278130"/>
            </a:xfrm>
            <a:custGeom>
              <a:rect b="b" l="l" r="r" t="t"/>
              <a:pathLst>
                <a:path extrusionOk="0"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8"/>
            <p:cNvSpPr/>
            <p:nvPr/>
          </p:nvSpPr>
          <p:spPr>
            <a:xfrm>
              <a:off x="4716780" y="861060"/>
              <a:ext cx="19050" cy="278130"/>
            </a:xfrm>
            <a:custGeom>
              <a:rect b="b" l="l" r="r" t="t"/>
              <a:pathLst>
                <a:path extrusionOk="0" h="278130" w="1905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4064000" y="-2540"/>
              <a:ext cx="320040" cy="19050"/>
            </a:xfrm>
            <a:custGeom>
              <a:rect b="b" l="l" r="r" t="t"/>
              <a:pathLst>
                <a:path extrusionOk="0" h="19050" w="320040">
                  <a:moveTo>
                    <a:pt x="0" y="19050"/>
                  </a:moveTo>
                  <a:lnTo>
                    <a:pt x="320040" y="19050"/>
                  </a:lnTo>
                  <a:cubicBezTo>
                    <a:pt x="320040" y="0"/>
                    <a:pt x="304800" y="2540"/>
                    <a:pt x="285750" y="2540"/>
                  </a:cubicBezTo>
                  <a:lnTo>
                    <a:pt x="34290" y="2540"/>
                  </a:lnTo>
                  <a:cubicBezTo>
                    <a:pt x="15240" y="2540"/>
                    <a:pt x="0" y="0"/>
                    <a:pt x="0" y="19050"/>
                  </a:cubicBezTo>
                  <a:close/>
                </a:path>
              </a:pathLst>
            </a:custGeom>
            <a:solidFill>
              <a:srgbClr val="BCBC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8"/>
          <p:cNvSpPr txBox="1"/>
          <p:nvPr/>
        </p:nvSpPr>
        <p:spPr>
          <a:xfrm>
            <a:off x="1511238" y="5000625"/>
            <a:ext cx="10354873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A chatbot might generate an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incorrect answer because it doesn't have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 to up-to-date or specific information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71" name="Google Shape;271;p9"/>
          <p:cNvGrpSpPr/>
          <p:nvPr/>
        </p:nvGrpSpPr>
        <p:grpSpPr>
          <a:xfrm rot="5400000">
            <a:off x="1195643" y="8345981"/>
            <a:ext cx="631190" cy="2905984"/>
            <a:chOff x="0" y="0"/>
            <a:chExt cx="841586" cy="3874646"/>
          </a:xfrm>
        </p:grpSpPr>
        <p:sp>
          <p:nvSpPr>
            <p:cNvPr id="272" name="Google Shape;272;p9"/>
            <p:cNvSpPr/>
            <p:nvPr/>
          </p:nvSpPr>
          <p:spPr>
            <a:xfrm rot="-5400000">
              <a:off x="-524809" y="524809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3" name="Google Shape;273;p9"/>
            <p:cNvSpPr/>
            <p:nvPr/>
          </p:nvSpPr>
          <p:spPr>
            <a:xfrm rot="-5400000">
              <a:off x="-524809" y="2508251"/>
              <a:ext cx="1891204" cy="841586"/>
            </a:xfrm>
            <a:custGeom>
              <a:rect b="b" l="l" r="r" t="t"/>
              <a:pathLst>
                <a:path extrusionOk="0" h="841586" w="1891204">
                  <a:moveTo>
                    <a:pt x="0" y="0"/>
                  </a:moveTo>
                  <a:lnTo>
                    <a:pt x="1891204" y="0"/>
                  </a:lnTo>
                  <a:lnTo>
                    <a:pt x="1891204" y="841586"/>
                  </a:lnTo>
                  <a:lnTo>
                    <a:pt x="0" y="8415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74" name="Google Shape;274;p9"/>
          <p:cNvSpPr/>
          <p:nvPr/>
        </p:nvSpPr>
        <p:spPr>
          <a:xfrm>
            <a:off x="9443080" y="3438978"/>
            <a:ext cx="8672016" cy="6359996"/>
          </a:xfrm>
          <a:custGeom>
            <a:rect b="b" l="l" r="r" t="t"/>
            <a:pathLst>
              <a:path extrusionOk="0" h="6359996" w="8672016">
                <a:moveTo>
                  <a:pt x="0" y="0"/>
                </a:moveTo>
                <a:lnTo>
                  <a:pt x="8672017" y="0"/>
                </a:lnTo>
                <a:lnTo>
                  <a:pt x="8672017" y="6359996"/>
                </a:lnTo>
                <a:lnTo>
                  <a:pt x="0" y="63599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15062" r="-14942" t="0"/>
            </a:stretch>
          </a:blipFill>
          <a:ln>
            <a:noFill/>
          </a:ln>
        </p:spPr>
      </p:sp>
      <p:sp>
        <p:nvSpPr>
          <p:cNvPr id="275" name="Google Shape;275;p9"/>
          <p:cNvSpPr txBox="1"/>
          <p:nvPr/>
        </p:nvSpPr>
        <p:spPr>
          <a:xfrm>
            <a:off x="1511238" y="714926"/>
            <a:ext cx="9043324" cy="962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94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276" name="Google Shape;276;p9"/>
          <p:cNvSpPr txBox="1"/>
          <p:nvPr/>
        </p:nvSpPr>
        <p:spPr>
          <a:xfrm>
            <a:off x="825448" y="4116388"/>
            <a:ext cx="8841964" cy="2530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7825" lvl="1" marL="75565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AutoNum type="arabicPeriod"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Finetune with latest data</a:t>
            </a:r>
            <a:endParaRPr/>
          </a:p>
          <a:p>
            <a:pPr indent="-377825" lvl="1" marL="75565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AutoNum type="arabicPeriod"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Retrieval-Augmented Generation / In  context Learning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